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57" r:id="rId3"/>
    <p:sldMasterId id="2147483674" r:id="rId4"/>
    <p:sldMasterId id="2147483682" r:id="rId5"/>
  </p:sldMasterIdLst>
  <p:notesMasterIdLst>
    <p:notesMasterId r:id="rId28"/>
  </p:notesMasterIdLst>
  <p:sldIdLst>
    <p:sldId id="256" r:id="rId6"/>
    <p:sldId id="267" r:id="rId7"/>
    <p:sldId id="268" r:id="rId8"/>
    <p:sldId id="271" r:id="rId9"/>
    <p:sldId id="273" r:id="rId10"/>
    <p:sldId id="272" r:id="rId11"/>
    <p:sldId id="274" r:id="rId12"/>
    <p:sldId id="277" r:id="rId13"/>
    <p:sldId id="276" r:id="rId14"/>
    <p:sldId id="275" r:id="rId15"/>
    <p:sldId id="281" r:id="rId16"/>
    <p:sldId id="282" r:id="rId17"/>
    <p:sldId id="283" r:id="rId18"/>
    <p:sldId id="285" r:id="rId19"/>
    <p:sldId id="287" r:id="rId20"/>
    <p:sldId id="286" r:id="rId21"/>
    <p:sldId id="284" r:id="rId22"/>
    <p:sldId id="291" r:id="rId23"/>
    <p:sldId id="297" r:id="rId24"/>
    <p:sldId id="290" r:id="rId25"/>
    <p:sldId id="296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8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99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A2F44-B706-4B4D-8B5F-D3DD4720AD6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6A58B-ACFD-4C53-8F17-1FCB2AA5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6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9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4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9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0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16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9045-9092-4CE5-ABAE-4ADFE546A0A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BC7-5D98-40C4-AEC6-46CC2837F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4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9045-9092-4CE5-ABAE-4ADFE546A0A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BC7-5D98-40C4-AEC6-46CC2837F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89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9045-9092-4CE5-ABAE-4ADFE546A0A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BC7-5D98-40C4-AEC6-46CC2837F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2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9045-9092-4CE5-ABAE-4ADFE546A0A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BC7-5D98-40C4-AEC6-46CC2837F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71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9045-9092-4CE5-ABAE-4ADFE546A0A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BC7-5D98-40C4-AEC6-46CC2837F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9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67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9045-9092-4CE5-ABAE-4ADFE546A0A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BC7-5D98-40C4-AEC6-46CC2837F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9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9045-9092-4CE5-ABAE-4ADFE546A0A6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BC7-5D98-40C4-AEC6-46CC2837F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76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01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38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28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9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1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2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90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BE18-2E99-4DA3-9EBA-1056BD603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8C258-D4FF-4633-BF08-B2996707A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0792E-5662-4400-A583-7ECB4837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6D279-6165-4A50-8564-13909B8D7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5C4DE-0E50-4D1C-A2B5-16DACA8A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0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59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193A7-9CCF-46CD-B105-92259345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EF780-0696-48DF-AE11-2F9B68D95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69FC3-2AAC-4C12-BB30-AAF72E7C3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EED6D-FA06-4060-B529-36BB76805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74554-CACC-4079-9834-BB72E2D2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51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DE13-220C-487B-8278-525BA637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984F-107F-4B73-ACE3-1B3581CF7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310D-5F77-415C-8D30-26E0695F9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B0123-72B9-4893-9A75-751C1C79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E7FE0-B91C-4227-AC2A-89BD89110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01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935A-76A3-4F2F-9952-22BADE48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5014E-CA34-4736-9AC0-32DB432C76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63042-5C5B-4ABE-8107-FB0C994FA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A1AC1-7195-48D9-A68C-B40F1AD5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327FA-4FEC-45E4-90BE-BB967BC46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DFF4D-AA43-4E95-A0BD-B74BFF64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08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E0ABC-71C8-414C-A384-BB641301A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BF25B-7DF7-4520-88C7-CBDFE67E9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5D09E-8D4B-45BD-90C4-538662BA2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DA599-EDAB-4270-894B-198390E25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75C7BA-A101-4D5B-95F8-A6BAD312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C0BAC-B833-4C86-9B48-B23A929F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FA8E6D-B38C-4D98-BCF9-B9B3BD8F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F7FB3-0FCE-4E29-8005-7D9B4AE0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83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E741-1E0B-4F70-BDE0-075537CE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DE50B-EE01-42C4-BB60-2B63FE2D6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EDB72-EA95-4389-A50C-02FE79BE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DEC61-53E4-479E-93ED-4F475C68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04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6C50D3-9261-4F03-9565-DB1FE69A9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DCF8A7-99E2-44DC-8759-38E83E314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BF857-5C29-4DE6-A036-72AB6284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89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B6C6-217D-4FA3-BCB5-B47C0C640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6234C-4101-4FA2-8AED-9373017F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22D99-C5A3-40D5-A8EA-30CFC5E3E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B5BB4-141B-4337-84F5-8A2EB781C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2B398-29D1-4C47-9A4A-4494C79C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F265F-111E-4FAD-85DC-04B20CF9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7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AE53A-EE02-46CA-8542-F5159BF85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81E22-0DAD-4D61-8F14-2CD49EE94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ADE59-D92B-4FA6-9F22-4F4CF6120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8B1C6-2652-4CE3-8C6E-C4A7D93B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94645-5FAE-4F1E-8061-E6300D04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A01EB-D720-448F-AF84-3921A6BC1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8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9048D-6473-4C95-BD8A-B365D02A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5445AF-933D-4B30-9972-B0B22EEA7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B14C4-C239-4768-965B-ECDD99A0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622EC-9062-40DE-B871-C9580C62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646CA-9265-440D-BDFA-3A09FEE8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4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244571-597C-4009-BDDB-754A59988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79D5A-908C-4CDB-BBE1-1C58DEA62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AEBE9-79CE-4E55-8261-8E7F48B0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79559-0081-4C03-AE0B-3AD8AA5E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A1653-4890-4FBD-B730-934B4E9F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3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45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5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54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3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0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4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11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0749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5D4D-E47A-4BE1-A7CE-41AA5B7D6D6C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749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0749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BB464-8089-4B55-8517-1EF05BC39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9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5569045-9092-4CE5-ABAE-4ADFE546A0A6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1929BC7-5D98-40C4-AEC6-46CC2837F8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110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0749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8595D4D-E47A-4BE1-A7CE-41AA5B7D6D6C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749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0749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6BB464-8089-4B55-8517-1EF05BC39C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2E6069-0CB6-4288-8A6E-8E3D716F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83720-B928-48E6-BA9A-A3B862214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91066-4C1A-4B05-AEB3-8F469238A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BD110-31DC-4353-B6CB-2DF4BB284468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9D59D-C3DA-4E2C-BB5E-38CE500B6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FED46-6926-4C7D-9D93-D5E280AB0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D58BA-1CE3-45AC-955D-650F386A2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6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u.edu/graduateschool/admissions/gradadmission.htm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u.edu/collegeofhealthsciences/OT/admissions.htm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u.edu/collegeofhealthsciences/O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s://www.csu.edu/collegeofhealthsciences/OT/DOTW_grant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Department of Occupational Therapy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Monthly Information 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Session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74" y="2711850"/>
            <a:ext cx="2879915" cy="35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5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Comprehensive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The program is structured to have a comprehensive testing each year with an exam for graduation</a:t>
            </a:r>
          </a:p>
          <a:p>
            <a:pPr lvl="1"/>
            <a:r>
              <a:rPr lang="en-US" sz="2800" dirty="0" smtClean="0"/>
              <a:t>End of Year 1 Exam</a:t>
            </a:r>
          </a:p>
          <a:p>
            <a:pPr lvl="1"/>
            <a:r>
              <a:rPr lang="en-US" sz="2800" dirty="0" smtClean="0"/>
              <a:t>End of Year 2 Exam</a:t>
            </a:r>
          </a:p>
          <a:p>
            <a:pPr lvl="1"/>
            <a:r>
              <a:rPr lang="en-US" sz="2800" dirty="0" smtClean="0"/>
              <a:t>Exit Exam (end of year 3 Exam)</a:t>
            </a:r>
          </a:p>
          <a:p>
            <a:pPr lvl="1"/>
            <a:endParaRPr lang="en-US" sz="2800" dirty="0"/>
          </a:p>
          <a:p>
            <a:r>
              <a:rPr lang="en-US" dirty="0" smtClean="0"/>
              <a:t>Requires students to review content and build upon content</a:t>
            </a:r>
          </a:p>
          <a:p>
            <a:r>
              <a:rPr lang="en-US" dirty="0" smtClean="0"/>
              <a:t>Practice for the NBCOT exam</a:t>
            </a:r>
          </a:p>
        </p:txBody>
      </p:sp>
    </p:spTree>
    <p:extLst>
      <p:ext uri="{BB962C8B-B14F-4D97-AF65-F5344CB8AC3E}">
        <p14:creationId xmlns:p14="http://schemas.microsoft.com/office/powerpoint/2010/main" val="17841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r>
              <a:rPr lang="en-US" sz="4000" b="1" dirty="0"/>
              <a:t>National Board for Certification in Occupational </a:t>
            </a:r>
            <a:r>
              <a:rPr lang="en-US" sz="4000" b="1" dirty="0" smtClean="0"/>
              <a:t>		Therapy </a:t>
            </a:r>
            <a:r>
              <a:rPr lang="en-US" sz="4000" b="1" dirty="0"/>
              <a:t>(</a:t>
            </a:r>
            <a:r>
              <a:rPr lang="en-US" sz="4000" b="1" dirty="0" smtClean="0"/>
              <a:t>NBCOT)Exam </a:t>
            </a:r>
            <a:r>
              <a:rPr lang="en-US" sz="4000" b="1" dirty="0"/>
              <a:t>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363" y="2795442"/>
            <a:ext cx="9760528" cy="3342121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2019 CSU MOT passage rate: 94%</a:t>
            </a:r>
          </a:p>
          <a:p>
            <a:pPr lvl="0"/>
            <a:endParaRPr lang="en-US" sz="3200" dirty="0"/>
          </a:p>
          <a:p>
            <a:pPr lvl="0"/>
            <a:r>
              <a:rPr lang="en-US" sz="3200" dirty="0"/>
              <a:t>The national average: 98%</a:t>
            </a:r>
          </a:p>
          <a:p>
            <a:endParaRPr lang="en-US" sz="3200" dirty="0" smtClean="0"/>
          </a:p>
          <a:p>
            <a:r>
              <a:rPr lang="en-US" sz="3200" dirty="0" smtClean="0"/>
              <a:t>2020- so far so good!!!</a:t>
            </a:r>
          </a:p>
        </p:txBody>
      </p:sp>
    </p:spTree>
    <p:extLst>
      <p:ext uri="{BB962C8B-B14F-4D97-AF65-F5344CB8AC3E}">
        <p14:creationId xmlns:p14="http://schemas.microsoft.com/office/powerpoint/2010/main" val="311359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Applying to the OT Masters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/>
          <a:lstStyle/>
          <a:p>
            <a:pPr lvl="0">
              <a:buNone/>
            </a:pPr>
            <a:r>
              <a:rPr lang="en-US" dirty="0"/>
              <a:t>If you have (or will have) an undergraduate degree</a:t>
            </a:r>
          </a:p>
          <a:p>
            <a:r>
              <a:rPr lang="en-US" dirty="0"/>
              <a:t>Need to apply online for the MOT program, </a:t>
            </a:r>
            <a:r>
              <a:rPr lang="en-US" dirty="0">
                <a:hlinkClick r:id="rId3"/>
              </a:rPr>
              <a:t>https://www.csu.edu/graduateschool/admissions/gradadmission.htm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428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b="1" dirty="0"/>
              <a:t>Entering the Combined program </a:t>
            </a:r>
            <a:br>
              <a:rPr lang="en-US" b="1" dirty="0"/>
            </a:br>
            <a:r>
              <a:rPr lang="en-US" b="1" dirty="0" smtClean="0"/>
              <a:t>		BS </a:t>
            </a:r>
            <a:r>
              <a:rPr lang="en-US" b="1" dirty="0"/>
              <a:t>in Health </a:t>
            </a:r>
            <a:r>
              <a:rPr lang="en-US" b="1" dirty="0" err="1" smtClean="0"/>
              <a:t>Sci</a:t>
            </a:r>
            <a:r>
              <a:rPr lang="en-US" b="1" dirty="0" smtClean="0"/>
              <a:t>/MOT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/>
          <a:lstStyle/>
          <a:p>
            <a:pPr>
              <a:buNone/>
            </a:pPr>
            <a:r>
              <a:rPr lang="en-US" dirty="0"/>
              <a:t>If you are already a Pre-OT major at CSU: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	</a:t>
            </a:r>
            <a:r>
              <a:rPr lang="en-US" dirty="0" smtClean="0"/>
              <a:t>Apply </a:t>
            </a:r>
            <a:r>
              <a:rPr lang="en-US" dirty="0"/>
              <a:t>directly to the OT Department for admission to the </a:t>
            </a:r>
            <a:r>
              <a:rPr lang="en-US" dirty="0" smtClean="0"/>
              <a:t>	professional </a:t>
            </a:r>
            <a:r>
              <a:rPr lang="en-US" dirty="0"/>
              <a:t>OT Program, 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://www.csu.edu/collegeofhealthsciences/OT/admissions.htm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60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Prerequisites for the MOT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Anatomy and Physiology</a:t>
            </a:r>
          </a:p>
          <a:p>
            <a:r>
              <a:rPr lang="en-US" b="1" dirty="0"/>
              <a:t>Cadaver lab </a:t>
            </a:r>
          </a:p>
          <a:p>
            <a:pPr lvl="0"/>
            <a:r>
              <a:rPr lang="en-US" dirty="0"/>
              <a:t>Abnormal Psychology</a:t>
            </a:r>
          </a:p>
          <a:p>
            <a:pPr lvl="0"/>
            <a:r>
              <a:rPr lang="en-US" b="1" dirty="0"/>
              <a:t>Lifespan</a:t>
            </a:r>
            <a:r>
              <a:rPr lang="en-US" dirty="0"/>
              <a:t> Psychology</a:t>
            </a:r>
          </a:p>
          <a:p>
            <a:pPr lvl="0"/>
            <a:r>
              <a:rPr lang="en-US" dirty="0"/>
              <a:t>Statistics</a:t>
            </a:r>
          </a:p>
          <a:p>
            <a:pPr lvl="0"/>
            <a:r>
              <a:rPr lang="en-US" dirty="0"/>
              <a:t>Intro to OT</a:t>
            </a:r>
          </a:p>
          <a:p>
            <a:pPr lvl="0"/>
            <a:r>
              <a:rPr lang="en-US" dirty="0"/>
              <a:t>Intro to Anthropology or </a:t>
            </a:r>
          </a:p>
          <a:p>
            <a:pPr marL="0" lvl="0" indent="0">
              <a:buNone/>
            </a:pPr>
            <a:r>
              <a:rPr lang="en-US" dirty="0"/>
              <a:t>    Sociology</a:t>
            </a:r>
          </a:p>
          <a:p>
            <a:pPr lvl="0"/>
            <a:r>
              <a:rPr lang="en-US" dirty="0"/>
              <a:t>Medical Terminology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987" y="1690688"/>
            <a:ext cx="3840813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6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r>
              <a:rPr lang="en-US" dirty="0"/>
              <a:t>Science Prerequisites </a:t>
            </a:r>
            <a:br>
              <a:rPr lang="en-US" dirty="0"/>
            </a:br>
            <a:r>
              <a:rPr lang="en-US" dirty="0" smtClean="0"/>
              <a:t>		For </a:t>
            </a:r>
            <a:r>
              <a:rPr lang="en-US" dirty="0"/>
              <a:t>either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/>
          <a:lstStyle/>
          <a:p>
            <a:r>
              <a:rPr lang="en-US" dirty="0"/>
              <a:t>Anatomy and Physiology </a:t>
            </a:r>
            <a:r>
              <a:rPr lang="en-US" sz="2000" dirty="0"/>
              <a:t>(8CH min.)</a:t>
            </a:r>
          </a:p>
          <a:p>
            <a:pPr lvl="1"/>
            <a:r>
              <a:rPr lang="en-US" dirty="0"/>
              <a:t>Completion of separate anatomy (4CH) &amp; general physiology (4CH) courses</a:t>
            </a:r>
          </a:p>
          <a:p>
            <a:pPr lvl="1"/>
            <a:r>
              <a:rPr lang="en-US" dirty="0"/>
              <a:t>Or completion of both AP I and AP II</a:t>
            </a:r>
          </a:p>
          <a:p>
            <a:r>
              <a:rPr lang="en-US" b="1" u="sng" dirty="0"/>
              <a:t>Human</a:t>
            </a:r>
            <a:r>
              <a:rPr lang="en-US" dirty="0"/>
              <a:t> Cadaver lab </a:t>
            </a:r>
          </a:p>
          <a:p>
            <a:pPr lvl="1"/>
            <a:r>
              <a:rPr lang="en-US" dirty="0"/>
              <a:t>30 hours (dissection or </a:t>
            </a:r>
            <a:r>
              <a:rPr lang="en-US" dirty="0" err="1"/>
              <a:t>prosection</a:t>
            </a:r>
            <a:r>
              <a:rPr lang="en-US" dirty="0"/>
              <a:t>)</a:t>
            </a:r>
          </a:p>
          <a:p>
            <a:r>
              <a:rPr lang="en-US" b="1" dirty="0"/>
              <a:t>Science prerequisites need to be taken within 5 years to be current (currency)</a:t>
            </a:r>
          </a:p>
          <a:p>
            <a:pPr lvl="1"/>
            <a:r>
              <a:rPr lang="en-US" dirty="0"/>
              <a:t>Must have received a passing grade on any “expired” science course in order to take again for currency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37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Prerequisites for either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/>
          <a:lstStyle/>
          <a:p>
            <a:r>
              <a:rPr lang="en-US" b="1" dirty="0"/>
              <a:t>Repeating courses</a:t>
            </a:r>
          </a:p>
          <a:p>
            <a:pPr lvl="1"/>
            <a:r>
              <a:rPr lang="en-US" dirty="0"/>
              <a:t>Cannot take or repeat any  OT prerequisite course (including sciences) more than twice for a passing grade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99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Other Application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/>
          <a:lstStyle/>
          <a:p>
            <a:r>
              <a:rPr lang="en-US" b="1" dirty="0" smtClean="0"/>
              <a:t>2 Recommendation Letters</a:t>
            </a:r>
          </a:p>
          <a:p>
            <a:pPr lvl="1"/>
            <a:r>
              <a:rPr lang="en-US" b="1" dirty="0" smtClean="0"/>
              <a:t>One needs to be from an upper level course instructor</a:t>
            </a:r>
            <a:endParaRPr lang="en-US" b="1" dirty="0"/>
          </a:p>
          <a:p>
            <a:pPr lvl="1"/>
            <a:r>
              <a:rPr lang="en-US" b="1" dirty="0"/>
              <a:t>Need to use Recommendation </a:t>
            </a:r>
            <a:r>
              <a:rPr lang="en-US" b="1" dirty="0" smtClean="0"/>
              <a:t>Forms provided </a:t>
            </a:r>
            <a:endParaRPr lang="en-US" b="1" dirty="0"/>
          </a:p>
          <a:p>
            <a:r>
              <a:rPr lang="en-US" sz="2400" b="1" dirty="0"/>
              <a:t>Human </a:t>
            </a:r>
            <a:r>
              <a:rPr lang="en-US" sz="2400" b="1" dirty="0" smtClean="0"/>
              <a:t>Service</a:t>
            </a:r>
          </a:p>
          <a:p>
            <a:pPr lvl="1"/>
            <a:r>
              <a:rPr lang="en-US" b="1" dirty="0" smtClean="0"/>
              <a:t>40 hours of human service delivery</a:t>
            </a:r>
            <a:endParaRPr lang="en-US" dirty="0"/>
          </a:p>
          <a:p>
            <a:r>
              <a:rPr lang="en-US" sz="2400" b="1" dirty="0" smtClean="0"/>
              <a:t>Essay</a:t>
            </a:r>
          </a:p>
          <a:p>
            <a:pPr lvl="1"/>
            <a:r>
              <a:rPr lang="en-US" b="1" dirty="0" smtClean="0"/>
              <a:t>Note</a:t>
            </a:r>
            <a:r>
              <a:rPr lang="en-US" b="1" dirty="0"/>
              <a:t>: </a:t>
            </a:r>
            <a:r>
              <a:rPr lang="en-US" dirty="0"/>
              <a:t>For MOT applicants, all these </a:t>
            </a:r>
            <a:r>
              <a:rPr lang="en-US" dirty="0" smtClean="0"/>
              <a:t>items </a:t>
            </a:r>
            <a:r>
              <a:rPr lang="en-US" dirty="0"/>
              <a:t>are uploaded in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the </a:t>
            </a:r>
            <a:r>
              <a:rPr lang="en-US" dirty="0"/>
              <a:t>online application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036" y="4236821"/>
            <a:ext cx="3366655" cy="25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3926" y="212725"/>
            <a:ext cx="9185563" cy="151909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Scholarship Opportunity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9" y="1967346"/>
            <a:ext cx="10716491" cy="4544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Diversifying the OT Workforce (DOTW) Scholarships for Disadvantaged Students Grant</a:t>
            </a:r>
            <a:endParaRPr lang="en-US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$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 million grant over 5 years awarded to the OT Department at CSU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Federal grant- funded by the Health Resources and Services Administration (HRSA) under the U.S. Department of Human Services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Purpose is to assist educationally and economically disadvantaged students to complete graduate education in OT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Goal is to increase the diversity of the profession as well as train a diverse workforce to work in medically underserved communities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764" y="365125"/>
            <a:ext cx="8569036" cy="1325563"/>
          </a:xfrm>
        </p:spPr>
        <p:txBody>
          <a:bodyPr/>
          <a:lstStyle/>
          <a:p>
            <a:r>
              <a:rPr lang="en-US" dirty="0" smtClean="0"/>
              <a:t>What does the DOTW grant cover?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2396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Tuition &amp; fees</a:t>
            </a:r>
          </a:p>
          <a:p>
            <a:r>
              <a:rPr lang="en-US" dirty="0"/>
              <a:t>May also include additional funds for books and living expenses</a:t>
            </a:r>
          </a:p>
          <a:p>
            <a:r>
              <a:rPr lang="en-US" dirty="0"/>
              <a:t>The amount is determined by your unmet financial need as determined by your </a:t>
            </a:r>
            <a:r>
              <a:rPr lang="en-US" dirty="0" smtClean="0"/>
              <a:t>FAFSA with the assistance of CSU financial aid office</a:t>
            </a:r>
            <a:endParaRPr lang="en-US" dirty="0"/>
          </a:p>
          <a:p>
            <a:r>
              <a:rPr lang="en-US" dirty="0" smtClean="0"/>
              <a:t>Maximum </a:t>
            </a:r>
            <a:r>
              <a:rPr lang="en-US" dirty="0"/>
              <a:t>total amount per year a student may receive is $20,000</a:t>
            </a:r>
          </a:p>
          <a:p>
            <a:pPr lvl="1"/>
            <a:r>
              <a:rPr lang="en-US" dirty="0"/>
              <a:t>The grant proposes at least 50% the cost of the education. If a student has a loan, the award can be used to reduce the students’ loan amount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	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9855"/>
            <a:ext cx="10515600" cy="3877108"/>
          </a:xfrm>
        </p:spPr>
        <p:txBody>
          <a:bodyPr/>
          <a:lstStyle/>
          <a:p>
            <a:r>
              <a:rPr lang="en-US" dirty="0" smtClean="0"/>
              <a:t>Session Leaders</a:t>
            </a:r>
          </a:p>
          <a:p>
            <a:r>
              <a:rPr lang="en-US" dirty="0" smtClean="0"/>
              <a:t>Session Participants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56" y="3078330"/>
            <a:ext cx="4572396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7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eligible?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lnSpc>
                <a:spcPct val="110000"/>
              </a:lnSpc>
              <a:buAutoNum type="arabicPeriod"/>
            </a:pP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Graduate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accepted and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enrolled full time (9 credit minimum)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MOT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graduate program</a:t>
            </a:r>
          </a:p>
          <a:p>
            <a:pPr marL="742950" indent="-742950">
              <a:lnSpc>
                <a:spcPct val="110000"/>
              </a:lnSpc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income as defined by the U.S. Bureau of the Census as determined by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Gross Income (AGI) on your filed federal tax form the previous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year (see CSU OT website)</a:t>
            </a:r>
          </a:p>
          <a:p>
            <a:pPr marL="742950" indent="-742950">
              <a:lnSpc>
                <a:spcPct val="110000"/>
              </a:lnSpc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Applicants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must be “a citizen or national of the United States, or a lawful permanent resident of the United States, or a foreign national having in his/her possession a visa permitting permanent residence in the United States, or a non-citizen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8" y="207818"/>
            <a:ext cx="626918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FOR MORE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945" y="2504499"/>
            <a:ext cx="10515600" cy="4034846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OT PROGRAM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3"/>
              </a:rPr>
              <a:t>https://www.csu.edu/collegeofhealthsciences/OT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/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DOTW SCHOLARSHIP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www.csu.edu/collegeofhealthsciences/OT/DOTW_grant.htm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764" y="207818"/>
            <a:ext cx="5389418" cy="311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9610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Department of Occupational Therapy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7890" y="2525060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Monthly Information Session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bacot@csu.edu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613" y="1832701"/>
            <a:ext cx="2767824" cy="2444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233" y="1832701"/>
            <a:ext cx="2609314" cy="2444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043" y="4277409"/>
            <a:ext cx="8008394" cy="25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19745"/>
            <a:ext cx="10342418" cy="4057218"/>
          </a:xfrm>
        </p:spPr>
        <p:txBody>
          <a:bodyPr/>
          <a:lstStyle/>
          <a:p>
            <a:r>
              <a:rPr lang="en-US" dirty="0"/>
              <a:t>Introduction to our program </a:t>
            </a:r>
          </a:p>
          <a:p>
            <a:pPr>
              <a:buNone/>
            </a:pPr>
            <a:r>
              <a:rPr lang="en-US" sz="2000" dirty="0"/>
              <a:t>      (</a:t>
            </a:r>
            <a:r>
              <a:rPr lang="en-US" sz="2000" dirty="0" err="1"/>
              <a:t>Approx</a:t>
            </a:r>
            <a:r>
              <a:rPr lang="en-US" sz="2000" dirty="0"/>
              <a:t> 15-20 minutes) </a:t>
            </a:r>
          </a:p>
          <a:p>
            <a:pPr>
              <a:buNone/>
            </a:pPr>
            <a:endParaRPr lang="en-US" sz="2000" dirty="0"/>
          </a:p>
          <a:p>
            <a:r>
              <a:rPr lang="en-US" dirty="0"/>
              <a:t>Questions and Answers </a:t>
            </a:r>
            <a:r>
              <a:rPr lang="en-US" sz="2000" dirty="0"/>
              <a:t>(approx. 10 minutes) </a:t>
            </a:r>
          </a:p>
          <a:p>
            <a:endParaRPr lang="en-US" dirty="0"/>
          </a:p>
          <a:p>
            <a:r>
              <a:rPr lang="en-US" dirty="0"/>
              <a:t>Individual meetings to review your unofficial Transcripts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9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Accredited OT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8243"/>
            <a:ext cx="10515600" cy="4351338"/>
          </a:xfrm>
        </p:spPr>
        <p:txBody>
          <a:bodyPr/>
          <a:lstStyle/>
          <a:p>
            <a:r>
              <a:rPr lang="en-US" dirty="0"/>
              <a:t>All OT programs have standards for </a:t>
            </a:r>
            <a:r>
              <a:rPr lang="en-US" dirty="0" smtClean="0"/>
              <a:t>content</a:t>
            </a:r>
            <a:endParaRPr lang="en-US" dirty="0"/>
          </a:p>
          <a:p>
            <a:endParaRPr lang="en-US" sz="1400" dirty="0"/>
          </a:p>
          <a:p>
            <a:r>
              <a:rPr lang="en-US" dirty="0"/>
              <a:t>Programs differ in </a:t>
            </a:r>
            <a:r>
              <a:rPr lang="en-US" i="1" u="sng" dirty="0"/>
              <a:t>focus</a:t>
            </a:r>
            <a:r>
              <a:rPr lang="en-US" dirty="0"/>
              <a:t> and </a:t>
            </a:r>
            <a:r>
              <a:rPr lang="en-US" i="1" u="sng" dirty="0"/>
              <a:t>how</a:t>
            </a:r>
            <a:r>
              <a:rPr lang="en-US" dirty="0"/>
              <a:t> they teach the </a:t>
            </a:r>
            <a:r>
              <a:rPr lang="en-US" dirty="0" smtClean="0"/>
              <a:t>material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710" y="3476711"/>
            <a:ext cx="404199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      What is unique about CSU’s Program?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/>
          <a:lstStyle/>
          <a:p>
            <a:r>
              <a:rPr lang="en-US" dirty="0"/>
              <a:t>Integrated curriculum design </a:t>
            </a:r>
          </a:p>
          <a:p>
            <a:pPr lvl="1"/>
            <a:r>
              <a:rPr lang="en-US" dirty="0"/>
              <a:t>learning across the life span </a:t>
            </a:r>
          </a:p>
          <a:p>
            <a:pPr lvl="1"/>
            <a:r>
              <a:rPr lang="en-US" dirty="0"/>
              <a:t>learning across practice settings  </a:t>
            </a:r>
          </a:p>
          <a:p>
            <a:r>
              <a:rPr lang="en-US" dirty="0"/>
              <a:t>Emphasis on preparing students for community and emerging practice areas </a:t>
            </a:r>
          </a:p>
          <a:p>
            <a:r>
              <a:rPr lang="en-US" dirty="0"/>
              <a:t>Wellness to </a:t>
            </a:r>
            <a:r>
              <a:rPr lang="en-US" dirty="0" smtClean="0"/>
              <a:t>Disability continuum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194"/>
            <a:ext cx="10515600" cy="1325563"/>
          </a:xfrm>
        </p:spPr>
        <p:txBody>
          <a:bodyPr/>
          <a:lstStyle/>
          <a:p>
            <a:r>
              <a:rPr lang="en-US" dirty="0" smtClean="0"/>
              <a:t>		</a:t>
            </a:r>
            <a:r>
              <a:rPr lang="en-US" sz="5400" dirty="0" smtClean="0"/>
              <a:t>We are a community…</a:t>
            </a:r>
            <a:endParaRPr lang="en-US" sz="5400" dirty="0"/>
          </a:p>
        </p:txBody>
      </p:sp>
      <p:pic>
        <p:nvPicPr>
          <p:cNvPr id="5" name="Content Placeholder 4" descr="n1231443444_192338_65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513"/>
          <a:stretch>
            <a:fillRect/>
          </a:stretch>
        </p:blipFill>
        <p:spPr>
          <a:xfrm>
            <a:off x="3868496" y="1317591"/>
            <a:ext cx="3619767" cy="303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0199.jpg"/>
          <p:cNvPicPr>
            <a:picLocks noChangeAspect="1"/>
          </p:cNvPicPr>
          <p:nvPr/>
        </p:nvPicPr>
        <p:blipFill>
          <a:blip r:embed="rId4" cstate="print"/>
          <a:srcRect l="12500" r="7500"/>
          <a:stretch>
            <a:fillRect/>
          </a:stretch>
        </p:blipFill>
        <p:spPr>
          <a:xfrm>
            <a:off x="214289" y="1384716"/>
            <a:ext cx="3169416" cy="297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693" y="-180111"/>
            <a:ext cx="4103980" cy="5597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192" y="4123893"/>
            <a:ext cx="4426210" cy="2734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4262" y="3193456"/>
            <a:ext cx="3568738" cy="35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9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Fieldwork every semester</a:t>
            </a:r>
            <a:br>
              <a:rPr lang="en-US" dirty="0" smtClean="0"/>
            </a:br>
            <a:r>
              <a:rPr lang="en-US" dirty="0" smtClean="0"/>
              <a:t>		Level I Fieldwork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213552"/>
            <a:ext cx="10515600" cy="4351338"/>
          </a:xfrm>
        </p:spPr>
        <p:txBody>
          <a:bodyPr/>
          <a:lstStyle/>
          <a:p>
            <a:pPr lvl="0"/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year:</a:t>
            </a:r>
            <a:r>
              <a:rPr lang="en-US" dirty="0"/>
              <a:t> 1 day/10 wks. during fall &amp; spring semesters in small group with faculty mentor (with typical populations and those living with disability in the community</a:t>
            </a:r>
            <a:r>
              <a:rPr lang="en-US" dirty="0" smtClean="0"/>
              <a:t>)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year:</a:t>
            </a:r>
            <a:r>
              <a:rPr lang="en-US" dirty="0"/>
              <a:t> 1 day/10 wks. During fall &amp; spring semesters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/>
              <a:t> </a:t>
            </a:r>
            <a:r>
              <a:rPr lang="en-US" dirty="0" smtClean="0"/>
              <a:t> (</a:t>
            </a:r>
            <a:r>
              <a:rPr lang="en-US" dirty="0"/>
              <a:t>in community and traditional sites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273" y="3183370"/>
            <a:ext cx="2576945" cy="3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Fieldwork every semester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Level II Fieldwork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365952"/>
            <a:ext cx="10515600" cy="3979430"/>
          </a:xfrm>
        </p:spPr>
        <p:txBody>
          <a:bodyPr/>
          <a:lstStyle/>
          <a:p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year: </a:t>
            </a:r>
            <a:r>
              <a:rPr lang="en-US" dirty="0"/>
              <a:t>full time (40 hours/wk.), Two 12-week rotations in community and traditional settings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868" y="2812473"/>
            <a:ext cx="2904259" cy="3872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762" y="3422073"/>
            <a:ext cx="2265218" cy="30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1152"/>
            <a:ext cx="10515600" cy="4351338"/>
          </a:xfrm>
        </p:spPr>
        <p:txBody>
          <a:bodyPr/>
          <a:lstStyle/>
          <a:p>
            <a:r>
              <a:rPr lang="en-US" sz="3000" dirty="0"/>
              <a:t>Student – Faculty collaborative </a:t>
            </a:r>
            <a:r>
              <a:rPr lang="en-US" sz="3000" dirty="0" smtClean="0"/>
              <a:t>research projects</a:t>
            </a:r>
            <a:endParaRPr lang="en-US" sz="3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MG_0035.JPG"/>
          <p:cNvPicPr>
            <a:picLocks noChangeAspect="1"/>
          </p:cNvPicPr>
          <p:nvPr/>
        </p:nvPicPr>
        <p:blipFill>
          <a:blip r:embed="rId3" cstate="print"/>
          <a:srcRect t="8889"/>
          <a:stretch>
            <a:fillRect/>
          </a:stretch>
        </p:blipFill>
        <p:spPr>
          <a:xfrm rot="5400000">
            <a:off x="-354051" y="3394831"/>
            <a:ext cx="3679902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152" y="2474624"/>
            <a:ext cx="3231248" cy="4308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493" y="366929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7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side-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ide-White w-Tr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side-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side-Green w-Tr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715</Words>
  <Application>Microsoft Office PowerPoint</Application>
  <PresentationFormat>Widescreen</PresentationFormat>
  <Paragraphs>111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Inside-White</vt:lpstr>
      <vt:lpstr>Inside-White w-Train</vt:lpstr>
      <vt:lpstr>Inside-Green</vt:lpstr>
      <vt:lpstr>Inside-Green w-Train</vt:lpstr>
      <vt:lpstr>Office Theme</vt:lpstr>
      <vt:lpstr>Department of Occupational Therapy</vt:lpstr>
      <vt:lpstr>  Introductions</vt:lpstr>
      <vt:lpstr>  Agenda</vt:lpstr>
      <vt:lpstr>  Accredited OT Programs</vt:lpstr>
      <vt:lpstr>       What is unique about CSU’s Program?</vt:lpstr>
      <vt:lpstr>  We are a community…</vt:lpstr>
      <vt:lpstr>  Fieldwork every semester   Level I Fieldwork</vt:lpstr>
      <vt:lpstr>  Fieldwork every semester   Level II Fieldwork</vt:lpstr>
      <vt:lpstr>  Research</vt:lpstr>
      <vt:lpstr>  Comprehensive Testing</vt:lpstr>
      <vt:lpstr>  National Board for Certification in Occupational   Therapy (NBCOT)Exam Results</vt:lpstr>
      <vt:lpstr>  Applying to the OT Masters Program</vt:lpstr>
      <vt:lpstr>  Entering the Combined program    BS in Health Sci/MOT</vt:lpstr>
      <vt:lpstr>  Prerequisites for the MOT Program</vt:lpstr>
      <vt:lpstr>  Science Prerequisites    For either Program</vt:lpstr>
      <vt:lpstr>  Prerequisites for either program</vt:lpstr>
      <vt:lpstr>  Other Application Requirements</vt:lpstr>
      <vt:lpstr>Scholarship Opportunity</vt:lpstr>
      <vt:lpstr>What does the DOTW grant cover?</vt:lpstr>
      <vt:lpstr>Who is eligible?</vt:lpstr>
      <vt:lpstr> FOR MORE INFORMATION</vt:lpstr>
      <vt:lpstr>Department of Occupational Therapy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Woods</dc:creator>
  <cp:lastModifiedBy>Stephanie Zuba-Bates</cp:lastModifiedBy>
  <cp:revision>20</cp:revision>
  <dcterms:created xsi:type="dcterms:W3CDTF">2020-06-25T17:03:56Z</dcterms:created>
  <dcterms:modified xsi:type="dcterms:W3CDTF">2020-10-28T23:24:26Z</dcterms:modified>
</cp:coreProperties>
</file>