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32" r:id="rId3"/>
    <p:sldId id="336" r:id="rId4"/>
    <p:sldId id="346" r:id="rId5"/>
    <p:sldId id="321" r:id="rId6"/>
    <p:sldId id="348" r:id="rId7"/>
    <p:sldId id="378" r:id="rId8"/>
    <p:sldId id="379" r:id="rId9"/>
    <p:sldId id="381" r:id="rId10"/>
    <p:sldId id="380" r:id="rId11"/>
    <p:sldId id="383" r:id="rId12"/>
    <p:sldId id="382" r:id="rId13"/>
    <p:sldId id="350" r:id="rId14"/>
    <p:sldId id="351" r:id="rId15"/>
    <p:sldId id="352" r:id="rId16"/>
    <p:sldId id="353" r:id="rId17"/>
    <p:sldId id="354" r:id="rId18"/>
    <p:sldId id="355" r:id="rId19"/>
    <p:sldId id="356" r:id="rId20"/>
    <p:sldId id="357" r:id="rId21"/>
    <p:sldId id="358" r:id="rId22"/>
    <p:sldId id="359" r:id="rId23"/>
    <p:sldId id="360" r:id="rId24"/>
    <p:sldId id="363" r:id="rId25"/>
    <p:sldId id="364" r:id="rId26"/>
    <p:sldId id="368" r:id="rId27"/>
    <p:sldId id="372" r:id="rId28"/>
    <p:sldId id="376" r:id="rId29"/>
    <p:sldId id="377" r:id="rId30"/>
    <p:sldId id="260" r:id="rId31"/>
    <p:sldId id="270" r:id="rId32"/>
    <p:sldId id="266" r:id="rId33"/>
    <p:sldId id="271" r:id="rId34"/>
    <p:sldId id="267" r:id="rId35"/>
    <p:sldId id="371" r:id="rId36"/>
    <p:sldId id="365" r:id="rId37"/>
    <p:sldId id="366" r:id="rId38"/>
    <p:sldId id="375" r:id="rId39"/>
    <p:sldId id="367" r:id="rId40"/>
    <p:sldId id="345" r:id="rId41"/>
    <p:sldId id="386" r:id="rId42"/>
    <p:sldId id="341" r:id="rId43"/>
    <p:sldId id="384" r:id="rId44"/>
    <p:sldId id="387" r:id="rId45"/>
    <p:sldId id="390" r:id="rId46"/>
    <p:sldId id="385" r:id="rId47"/>
    <p:sldId id="388" r:id="rId48"/>
    <p:sldId id="340" r:id="rId49"/>
    <p:sldId id="338" r:id="rId50"/>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16">
          <p15:clr>
            <a:srgbClr val="A4A3A4"/>
          </p15:clr>
        </p15:guide>
        <p15:guide id="2" pos="2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83" autoAdjust="0"/>
  </p:normalViewPr>
  <p:slideViewPr>
    <p:cSldViewPr>
      <p:cViewPr varScale="1">
        <p:scale>
          <a:sx n="53" d="100"/>
          <a:sy n="53" d="100"/>
        </p:scale>
        <p:origin x="1532" y="32"/>
      </p:cViewPr>
      <p:guideLst>
        <p:guide orient="horz" pos="3016"/>
        <p:guide pos="23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7D24F-4CC5-4445-B1BC-FD595BCA6B92}" type="datetimeFigureOut">
              <a:rPr lang="en-US" smtClean="0"/>
              <a:t>12/4/2020</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C9F47-3724-4BC4-9199-39DADDA33DEE}" type="slidenum">
              <a:rPr lang="en-US" smtClean="0"/>
              <a:t>‹#›</a:t>
            </a:fld>
            <a:endParaRPr lang="en-US" dirty="0"/>
          </a:p>
        </p:txBody>
      </p:sp>
    </p:spTree>
    <p:extLst>
      <p:ext uri="{BB962C8B-B14F-4D97-AF65-F5344CB8AC3E}">
        <p14:creationId xmlns:p14="http://schemas.microsoft.com/office/powerpoint/2010/main" val="39073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more layout options</a:t>
            </a:r>
            <a:r>
              <a:rPr lang="en-US" baseline="0" dirty="0"/>
              <a:t>, go to the “New Slide” drop-down menu)</a:t>
            </a:r>
            <a:endParaRPr lang="en-US" dirty="0"/>
          </a:p>
        </p:txBody>
      </p:sp>
      <p:sp>
        <p:nvSpPr>
          <p:cNvPr id="4" name="Slide Number Placeholder 3"/>
          <p:cNvSpPr>
            <a:spLocks noGrp="1"/>
          </p:cNvSpPr>
          <p:nvPr>
            <p:ph type="sldNum" sz="quarter" idx="10"/>
          </p:nvPr>
        </p:nvSpPr>
        <p:spPr/>
        <p:txBody>
          <a:bodyPr/>
          <a:lstStyle/>
          <a:p>
            <a:fld id="{BD86A58B-ACFD-4C53-8F17-1FCB2AA52336}" type="slidenum">
              <a:rPr lang="en-US" smtClean="0"/>
              <a:t>30</a:t>
            </a:fld>
            <a:endParaRPr lang="en-US" dirty="0"/>
          </a:p>
        </p:txBody>
      </p:sp>
    </p:spTree>
    <p:extLst>
      <p:ext uri="{BB962C8B-B14F-4D97-AF65-F5344CB8AC3E}">
        <p14:creationId xmlns:p14="http://schemas.microsoft.com/office/powerpoint/2010/main" val="89151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more layout options</a:t>
            </a:r>
            <a:r>
              <a:rPr lang="en-US" baseline="0" dirty="0"/>
              <a:t>, go to the “New Slide” drop-down menu)</a:t>
            </a:r>
            <a:endParaRPr lang="en-US" dirty="0"/>
          </a:p>
        </p:txBody>
      </p:sp>
      <p:sp>
        <p:nvSpPr>
          <p:cNvPr id="4" name="Slide Number Placeholder 3"/>
          <p:cNvSpPr>
            <a:spLocks noGrp="1"/>
          </p:cNvSpPr>
          <p:nvPr>
            <p:ph type="sldNum" sz="quarter" idx="10"/>
          </p:nvPr>
        </p:nvSpPr>
        <p:spPr/>
        <p:txBody>
          <a:bodyPr/>
          <a:lstStyle/>
          <a:p>
            <a:fld id="{BD86A58B-ACFD-4C53-8F17-1FCB2AA52336}" type="slidenum">
              <a:rPr lang="en-US" smtClean="0"/>
              <a:t>31</a:t>
            </a:fld>
            <a:endParaRPr lang="en-US" dirty="0"/>
          </a:p>
        </p:txBody>
      </p:sp>
    </p:spTree>
    <p:extLst>
      <p:ext uri="{BB962C8B-B14F-4D97-AF65-F5344CB8AC3E}">
        <p14:creationId xmlns:p14="http://schemas.microsoft.com/office/powerpoint/2010/main" val="320130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more layout options</a:t>
            </a:r>
            <a:r>
              <a:rPr lang="en-US" baseline="0" dirty="0"/>
              <a:t>, go to the “New Slide” drop-down menu)</a:t>
            </a:r>
            <a:endParaRPr lang="en-US" dirty="0"/>
          </a:p>
        </p:txBody>
      </p:sp>
      <p:sp>
        <p:nvSpPr>
          <p:cNvPr id="4" name="Slide Number Placeholder 3"/>
          <p:cNvSpPr>
            <a:spLocks noGrp="1"/>
          </p:cNvSpPr>
          <p:nvPr>
            <p:ph type="sldNum" sz="quarter" idx="10"/>
          </p:nvPr>
        </p:nvSpPr>
        <p:spPr/>
        <p:txBody>
          <a:bodyPr/>
          <a:lstStyle/>
          <a:p>
            <a:fld id="{BD86A58B-ACFD-4C53-8F17-1FCB2AA52336}" type="slidenum">
              <a:rPr lang="en-US" smtClean="0"/>
              <a:t>32</a:t>
            </a:fld>
            <a:endParaRPr lang="en-US" dirty="0"/>
          </a:p>
        </p:txBody>
      </p:sp>
    </p:spTree>
    <p:extLst>
      <p:ext uri="{BB962C8B-B14F-4D97-AF65-F5344CB8AC3E}">
        <p14:creationId xmlns:p14="http://schemas.microsoft.com/office/powerpoint/2010/main" val="346519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450" y="2974705"/>
            <a:ext cx="6261100" cy="2052590"/>
          </a:xfrm>
        </p:spPr>
        <p:txBody>
          <a:bodyPr/>
          <a:lstStyle/>
          <a:p>
            <a:r>
              <a:rPr lang="en-US"/>
              <a:t>Click to edit Master title style</a:t>
            </a:r>
            <a:endParaRPr lang="en-CA"/>
          </a:p>
        </p:txBody>
      </p:sp>
      <p:sp>
        <p:nvSpPr>
          <p:cNvPr id="3" name="Subtitle 2"/>
          <p:cNvSpPr>
            <a:spLocks noGrp="1"/>
          </p:cNvSpPr>
          <p:nvPr>
            <p:ph type="subTitle" idx="1"/>
          </p:nvPr>
        </p:nvSpPr>
        <p:spPr>
          <a:xfrm>
            <a:off x="1104900" y="5426288"/>
            <a:ext cx="5156200" cy="244714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40350" y="536423"/>
            <a:ext cx="1657350" cy="1140672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368300" y="536423"/>
            <a:ext cx="4849283" cy="11406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863" y="6153339"/>
            <a:ext cx="6261100" cy="190186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581863" y="4058633"/>
            <a:ext cx="6261100" cy="209470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368300" y="2234355"/>
            <a:ext cx="3253317" cy="63195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744383" y="2234355"/>
            <a:ext cx="3253317" cy="63195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368300" y="2143474"/>
            <a:ext cx="3254596" cy="893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300" y="3036771"/>
            <a:ext cx="3254596" cy="5517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3741827" y="2143474"/>
            <a:ext cx="3255874" cy="893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741827" y="3036771"/>
            <a:ext cx="3255874" cy="5517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8301" y="381259"/>
            <a:ext cx="2423363" cy="1622566"/>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2879901" y="381259"/>
            <a:ext cx="4117799" cy="81726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368301" y="2003825"/>
            <a:ext cx="2423363" cy="65501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3788" y="6703060"/>
            <a:ext cx="4419600" cy="791334"/>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443788" y="855615"/>
            <a:ext cx="4419600" cy="5745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443788" y="7494394"/>
            <a:ext cx="4419600" cy="11238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pPr/>
              <a:t>12/4/2020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383477"/>
            <a:ext cx="6629400" cy="1595967"/>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368300" y="2234355"/>
            <a:ext cx="6629400" cy="63195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368300" y="8875350"/>
            <a:ext cx="1718733" cy="509823"/>
          </a:xfrm>
          <a:prstGeom prst="rect">
            <a:avLst/>
          </a:prstGeom>
        </p:spPr>
        <p:txBody>
          <a:bodyPr vert="horz" lIns="91440" tIns="45720" rIns="91440" bIns="45720" rtlCol="0" anchor="ctr"/>
          <a:lstStyle>
            <a:lvl1pPr algn="l">
              <a:defRPr sz="1200">
                <a:solidFill>
                  <a:schemeClr val="tx1">
                    <a:tint val="75000"/>
                  </a:schemeClr>
                </a:solidFill>
              </a:defRPr>
            </a:lvl1pPr>
          </a:lstStyle>
          <a:p>
            <a:fld id="{5988523B-E035-4CAE-A96A-58211FC229D1}" type="datetimeFigureOut">
              <a:rPr lang="en-US" smtClean="0"/>
              <a:pPr/>
              <a:t>12/4/2020</a:t>
            </a:fld>
            <a:endParaRPr lang="en-CA" dirty="0"/>
          </a:p>
        </p:txBody>
      </p:sp>
      <p:sp>
        <p:nvSpPr>
          <p:cNvPr id="5" name="Footer Placeholder 4"/>
          <p:cNvSpPr>
            <a:spLocks noGrp="1"/>
          </p:cNvSpPr>
          <p:nvPr>
            <p:ph type="ftr" sz="quarter" idx="3"/>
          </p:nvPr>
        </p:nvSpPr>
        <p:spPr>
          <a:xfrm>
            <a:off x="2516717" y="8875350"/>
            <a:ext cx="2332567" cy="50982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5278967" y="8875350"/>
            <a:ext cx="1718733" cy="509823"/>
          </a:xfrm>
          <a:prstGeom prst="rect">
            <a:avLst/>
          </a:prstGeom>
        </p:spPr>
        <p:txBody>
          <a:bodyPr vert="horz" lIns="91440" tIns="45720" rIns="91440" bIns="45720" rtlCol="0" anchor="ctr"/>
          <a:lstStyle>
            <a:lvl1pPr algn="r">
              <a:defRPr sz="1200">
                <a:solidFill>
                  <a:schemeClr val="tx1">
                    <a:tint val="75000"/>
                  </a:schemeClr>
                </a:solidFill>
              </a:defRPr>
            </a:lvl1pPr>
          </a:lstStyle>
          <a:p>
            <a:fld id="{2C7DFF54-6BA4-4515-87CA-28703F844993}"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mailto:nursing@csu.edu"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mailto:nursing@csu.edu" TargetMode="External"/><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hyperlink" Target="mailto:rsmith31@csu.edu" TargetMode="External"/><Relationship Id="rId3" Type="http://schemas.openxmlformats.org/officeDocument/2006/relationships/hyperlink" Target="mailto:cjacks35@csu.edu" TargetMode="External"/><Relationship Id="rId7" Type="http://schemas.openxmlformats.org/officeDocument/2006/relationships/hyperlink" Target="mailto:tdean21@csu.edu"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mailto:rpotti@csu.edu" TargetMode="External"/><Relationship Id="rId5" Type="http://schemas.openxmlformats.org/officeDocument/2006/relationships/hyperlink" Target="mailto:cjacks67@csu.edu" TargetMode="External"/><Relationship Id="rId4" Type="http://schemas.openxmlformats.org/officeDocument/2006/relationships/hyperlink" Target="mailto:gsmith33@csu.edu" TargetMode="External"/><Relationship Id="rId9" Type="http://schemas.openxmlformats.org/officeDocument/2006/relationships/hyperlink" Target="https://www.csu.edu/collegeofhealthscience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nvSpPr>
        <p:spPr>
          <a:xfrm>
            <a:off x="1320788" y="1769520"/>
            <a:ext cx="7668852" cy="666849"/>
          </a:xfrm>
          <a:prstGeom prst="rect">
            <a:avLst/>
          </a:prstGeom>
          <a:noFill/>
        </p:spPr>
        <p:txBody>
          <a:bodyPr vert="horz" wrap="square" lIns="0" tIns="0" rIns="0" bIns="0" rtlCol="0">
            <a:spAutoFit/>
          </a:bodyPr>
          <a:lstStyle/>
          <a:p>
            <a:pPr algn="ctr">
              <a:lnSpc>
                <a:spcPts val="2645"/>
              </a:lnSpc>
            </a:pPr>
            <a:r>
              <a:rPr lang="en-US" sz="3000" dirty="0">
                <a:solidFill>
                  <a:srgbClr val="339933"/>
                </a:solidFill>
                <a:latin typeface="Baskerville Old Face" panose="02020602080505020303" pitchFamily="18" charset="0"/>
              </a:rPr>
              <a:t>COLLEGE OF HEALTH SCIENCES</a:t>
            </a:r>
          </a:p>
          <a:p>
            <a:pPr>
              <a:lnSpc>
                <a:spcPts val="2645"/>
              </a:lnSpc>
            </a:pPr>
            <a:endParaRPr lang="en-CA" sz="2300" dirty="0">
              <a:solidFill>
                <a:srgbClr val="000000"/>
              </a:solidFill>
            </a:endParaRPr>
          </a:p>
        </p:txBody>
      </p:sp>
      <p:sp>
        <p:nvSpPr>
          <p:cNvPr id="3" name="TextBox 3"/>
          <p:cNvSpPr txBox="1"/>
          <p:nvPr/>
        </p:nvSpPr>
        <p:spPr>
          <a:xfrm>
            <a:off x="294674" y="2279675"/>
            <a:ext cx="9469052" cy="1446550"/>
          </a:xfrm>
          <a:prstGeom prst="rect">
            <a:avLst/>
          </a:prstGeom>
          <a:noFill/>
        </p:spPr>
        <p:txBody>
          <a:bodyPr vert="horz" wrap="square" lIns="0" tIns="0" rIns="0" bIns="0" rtlCol="0">
            <a:spAutoFit/>
          </a:bodyPr>
          <a:lstStyle/>
          <a:p>
            <a:pPr algn="ctr"/>
            <a:endParaRPr lang="en-US" dirty="0"/>
          </a:p>
          <a:p>
            <a:pPr algn="ctr"/>
            <a:r>
              <a:rPr lang="en-US" sz="2400" dirty="0">
                <a:latin typeface="Baskerville Old Face" panose="02020602080505020303" pitchFamily="18" charset="0"/>
              </a:rPr>
              <a:t>We empower, engage and educate health professionals and researchers who are change agents in healthcare to improve health across all life spans. </a:t>
            </a:r>
            <a:r>
              <a:rPr lang="en-US" dirty="0">
                <a:latin typeface="Baskerville Old Face" panose="02020602080505020303" pitchFamily="18" charset="0"/>
              </a:rPr>
              <a:t> </a:t>
            </a:r>
            <a:endParaRPr lang="en-CA" sz="2400" b="1" spc="-10" dirty="0">
              <a:solidFill>
                <a:srgbClr val="006C51"/>
              </a:solidFill>
              <a:latin typeface="Baskerville Old Face" panose="02020602080505020303" pitchFamily="18" charset="0"/>
              <a:cs typeface="Arial"/>
            </a:endParaRPr>
          </a:p>
          <a:p>
            <a:pPr algn="ctr"/>
            <a:endParaRPr lang="en-CA" sz="2800" dirty="0">
              <a:solidFill>
                <a:srgbClr val="000000"/>
              </a:solidFill>
            </a:endParaRPr>
          </a:p>
        </p:txBody>
      </p:sp>
      <p:sp>
        <p:nvSpPr>
          <p:cNvPr id="4" name="TextBox 4"/>
          <p:cNvSpPr txBox="1"/>
          <p:nvPr/>
        </p:nvSpPr>
        <p:spPr>
          <a:xfrm>
            <a:off x="1212776" y="7023950"/>
            <a:ext cx="7920880" cy="523220"/>
          </a:xfrm>
          <a:prstGeom prst="rect">
            <a:avLst/>
          </a:prstGeom>
          <a:noFill/>
        </p:spPr>
        <p:txBody>
          <a:bodyPr vert="horz" wrap="square" lIns="0" tIns="0" rIns="0" bIns="0" rtlCol="0">
            <a:spAutoFit/>
          </a:bodyPr>
          <a:lstStyle/>
          <a:p>
            <a:pPr algn="ctr"/>
            <a:endParaRPr lang="en-US" sz="1400" dirty="0"/>
          </a:p>
          <a:p>
            <a:pPr algn="ctr"/>
            <a:r>
              <a:rPr lang="en-US" sz="2000" dirty="0"/>
              <a:t>Dr. Tyra L. Dean-Ousley, Acting Dean College of Health Sciences</a:t>
            </a:r>
          </a:p>
        </p:txBody>
      </p:sp>
      <p:pic>
        <p:nvPicPr>
          <p:cNvPr id="9" name="Picture 8">
            <a:extLst>
              <a:ext uri="{FF2B5EF4-FFF2-40B4-BE49-F238E27FC236}">
                <a16:creationId xmlns:a16="http://schemas.microsoft.com/office/drawing/2014/main" id="{A672121B-AECE-4BE5-BAAA-E5795D58E514}"/>
              </a:ext>
            </a:extLst>
          </p:cNvPr>
          <p:cNvPicPr>
            <a:picLocks noChangeAspect="1"/>
          </p:cNvPicPr>
          <p:nvPr/>
        </p:nvPicPr>
        <p:blipFill>
          <a:blip r:embed="rId2"/>
          <a:stretch>
            <a:fillRect/>
          </a:stretch>
        </p:blipFill>
        <p:spPr>
          <a:xfrm>
            <a:off x="0" y="3310136"/>
            <a:ext cx="10058400" cy="3888432"/>
          </a:xfrm>
          <a:prstGeom prst="rect">
            <a:avLst/>
          </a:prstGeom>
        </p:spPr>
      </p:pic>
      <p:pic>
        <p:nvPicPr>
          <p:cNvPr id="10" name="Picture 9">
            <a:extLst>
              <a:ext uri="{FF2B5EF4-FFF2-40B4-BE49-F238E27FC236}">
                <a16:creationId xmlns:a16="http://schemas.microsoft.com/office/drawing/2014/main" id="{72862DB0-9F4B-44B3-8C9B-DE014B2469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684" y="159039"/>
            <a:ext cx="9469052" cy="12788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la rabida children's hospital chicago">
            <a:extLst>
              <a:ext uri="{FF2B5EF4-FFF2-40B4-BE49-F238E27FC236}">
                <a16:creationId xmlns:a16="http://schemas.microsoft.com/office/drawing/2014/main" id="{05758E9D-6118-42B1-B697-E802F63B19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83129" y="4656926"/>
            <a:ext cx="3001175" cy="30011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dvocate aurora health">
            <a:extLst>
              <a:ext uri="{FF2B5EF4-FFF2-40B4-BE49-F238E27FC236}">
                <a16:creationId xmlns:a16="http://schemas.microsoft.com/office/drawing/2014/main" id="{173EBFFB-92F2-4A6F-BFDB-02ACC9463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125" y="1263437"/>
            <a:ext cx="6286500" cy="528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664D88-DCED-48E5-987E-8BF582A24E87}"/>
              </a:ext>
            </a:extLst>
          </p:cNvPr>
          <p:cNvPicPr>
            <a:picLocks noChangeAspect="1"/>
          </p:cNvPicPr>
          <p:nvPr/>
        </p:nvPicPr>
        <p:blipFill>
          <a:blip r:embed="rId4"/>
          <a:stretch>
            <a:fillRect/>
          </a:stretch>
        </p:blipFill>
        <p:spPr>
          <a:xfrm>
            <a:off x="6463012" y="2953711"/>
            <a:ext cx="3111818" cy="1519239"/>
          </a:xfrm>
          <a:prstGeom prst="rect">
            <a:avLst/>
          </a:prstGeom>
        </p:spPr>
      </p:pic>
      <p:pic>
        <p:nvPicPr>
          <p:cNvPr id="3" name="Picture 2">
            <a:extLst>
              <a:ext uri="{FF2B5EF4-FFF2-40B4-BE49-F238E27FC236}">
                <a16:creationId xmlns:a16="http://schemas.microsoft.com/office/drawing/2014/main" id="{2A98B532-D858-4E02-88CC-348843479141}"/>
              </a:ext>
            </a:extLst>
          </p:cNvPr>
          <p:cNvPicPr>
            <a:picLocks noChangeAspect="1"/>
          </p:cNvPicPr>
          <p:nvPr/>
        </p:nvPicPr>
        <p:blipFill>
          <a:blip r:embed="rId5"/>
          <a:stretch>
            <a:fillRect/>
          </a:stretch>
        </p:blipFill>
        <p:spPr>
          <a:xfrm>
            <a:off x="724199" y="5214537"/>
            <a:ext cx="1885950" cy="1885950"/>
          </a:xfrm>
          <a:prstGeom prst="rect">
            <a:avLst/>
          </a:prstGeom>
        </p:spPr>
      </p:pic>
      <p:pic>
        <p:nvPicPr>
          <p:cNvPr id="4" name="Picture 3">
            <a:extLst>
              <a:ext uri="{FF2B5EF4-FFF2-40B4-BE49-F238E27FC236}">
                <a16:creationId xmlns:a16="http://schemas.microsoft.com/office/drawing/2014/main" id="{3BAEDD4F-7DC8-4626-805D-588DE888B413}"/>
              </a:ext>
            </a:extLst>
          </p:cNvPr>
          <p:cNvPicPr>
            <a:picLocks noChangeAspect="1"/>
          </p:cNvPicPr>
          <p:nvPr/>
        </p:nvPicPr>
        <p:blipFill>
          <a:blip r:embed="rId6"/>
          <a:stretch>
            <a:fillRect/>
          </a:stretch>
        </p:blipFill>
        <p:spPr>
          <a:xfrm>
            <a:off x="5928659" y="4106581"/>
            <a:ext cx="3646170" cy="1519238"/>
          </a:xfrm>
          <a:prstGeom prst="rect">
            <a:avLst/>
          </a:prstGeom>
        </p:spPr>
      </p:pic>
      <p:pic>
        <p:nvPicPr>
          <p:cNvPr id="5" name="Picture 4">
            <a:extLst>
              <a:ext uri="{FF2B5EF4-FFF2-40B4-BE49-F238E27FC236}">
                <a16:creationId xmlns:a16="http://schemas.microsoft.com/office/drawing/2014/main" id="{29BFCEBF-AB8F-4F81-9201-7045BD1CB07D}"/>
              </a:ext>
            </a:extLst>
          </p:cNvPr>
          <p:cNvPicPr>
            <a:picLocks noChangeAspect="1"/>
          </p:cNvPicPr>
          <p:nvPr/>
        </p:nvPicPr>
        <p:blipFill>
          <a:blip r:embed="rId7"/>
          <a:stretch>
            <a:fillRect/>
          </a:stretch>
        </p:blipFill>
        <p:spPr>
          <a:xfrm>
            <a:off x="6317933" y="5646420"/>
            <a:ext cx="3248025" cy="1707833"/>
          </a:xfrm>
          <a:prstGeom prst="rect">
            <a:avLst/>
          </a:prstGeom>
        </p:spPr>
      </p:pic>
      <p:pic>
        <p:nvPicPr>
          <p:cNvPr id="6" name="Picture 5">
            <a:extLst>
              <a:ext uri="{FF2B5EF4-FFF2-40B4-BE49-F238E27FC236}">
                <a16:creationId xmlns:a16="http://schemas.microsoft.com/office/drawing/2014/main" id="{6238B1DE-F8D3-432F-87D6-A9BC2C9620FF}"/>
              </a:ext>
            </a:extLst>
          </p:cNvPr>
          <p:cNvPicPr>
            <a:picLocks noChangeAspect="1"/>
          </p:cNvPicPr>
          <p:nvPr/>
        </p:nvPicPr>
        <p:blipFill>
          <a:blip r:embed="rId8"/>
          <a:stretch>
            <a:fillRect/>
          </a:stretch>
        </p:blipFill>
        <p:spPr>
          <a:xfrm>
            <a:off x="724199" y="3109026"/>
            <a:ext cx="3917463" cy="1519238"/>
          </a:xfrm>
          <a:prstGeom prst="rect">
            <a:avLst/>
          </a:prstGeom>
        </p:spPr>
      </p:pic>
      <p:pic>
        <p:nvPicPr>
          <p:cNvPr id="6150" name="Picture 6" descr="Image result for saint bernard hospital logo">
            <a:extLst>
              <a:ext uri="{FF2B5EF4-FFF2-40B4-BE49-F238E27FC236}">
                <a16:creationId xmlns:a16="http://schemas.microsoft.com/office/drawing/2014/main" id="{20C328C0-4250-43C5-8F2C-65D4ACF600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1790556"/>
            <a:ext cx="4599623" cy="10373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7678F28-CFB7-4AA9-A22C-460C76E573B5}"/>
              </a:ext>
            </a:extLst>
          </p:cNvPr>
          <p:cNvPicPr>
            <a:picLocks noChangeAspect="1"/>
          </p:cNvPicPr>
          <p:nvPr/>
        </p:nvPicPr>
        <p:blipFill>
          <a:blip r:embed="rId10"/>
          <a:stretch>
            <a:fillRect/>
          </a:stretch>
        </p:blipFill>
        <p:spPr>
          <a:xfrm>
            <a:off x="841292" y="1674074"/>
            <a:ext cx="3258503" cy="1406290"/>
          </a:xfrm>
          <a:prstGeom prst="rect">
            <a:avLst/>
          </a:prstGeom>
        </p:spPr>
      </p:pic>
      <p:sp>
        <p:nvSpPr>
          <p:cNvPr id="8" name="TextBox 7">
            <a:extLst>
              <a:ext uri="{FF2B5EF4-FFF2-40B4-BE49-F238E27FC236}">
                <a16:creationId xmlns:a16="http://schemas.microsoft.com/office/drawing/2014/main" id="{0C6961F0-542E-4B56-9806-7F00FD50CD46}"/>
              </a:ext>
            </a:extLst>
          </p:cNvPr>
          <p:cNvSpPr txBox="1"/>
          <p:nvPr/>
        </p:nvSpPr>
        <p:spPr>
          <a:xfrm>
            <a:off x="2626862" y="54489"/>
            <a:ext cx="5155355" cy="1323439"/>
          </a:xfrm>
          <a:prstGeom prst="rect">
            <a:avLst/>
          </a:prstGeom>
          <a:noFill/>
        </p:spPr>
        <p:txBody>
          <a:bodyPr wrap="square" rtlCol="0">
            <a:spAutoFit/>
          </a:bodyPr>
          <a:lstStyle/>
          <a:p>
            <a:pPr algn="ctr"/>
            <a:r>
              <a:rPr lang="en-US" sz="4000" b="1" dirty="0">
                <a:solidFill>
                  <a:schemeClr val="tx2"/>
                </a:solidFill>
              </a:rPr>
              <a:t>CLINICAL PARTNERSHIPS</a:t>
            </a:r>
          </a:p>
        </p:txBody>
      </p:sp>
    </p:spTree>
    <p:extLst>
      <p:ext uri="{BB962C8B-B14F-4D97-AF65-F5344CB8AC3E}">
        <p14:creationId xmlns:p14="http://schemas.microsoft.com/office/powerpoint/2010/main" val="130364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93D71-1E23-44B1-835F-F9E458C25BD7}"/>
              </a:ext>
            </a:extLst>
          </p:cNvPr>
          <p:cNvPicPr>
            <a:picLocks/>
          </p:cNvPicPr>
          <p:nvPr/>
        </p:nvPicPr>
        <p:blipFill>
          <a:blip r:embed="rId2" cstate="print"/>
          <a:stretch>
            <a:fillRect/>
          </a:stretch>
        </p:blipFill>
        <p:spPr>
          <a:xfrm>
            <a:off x="0" y="0"/>
            <a:ext cx="10058400" cy="7759700"/>
          </a:xfrm>
          <a:prstGeom prst="rect">
            <a:avLst/>
          </a:prstGeom>
        </p:spPr>
      </p:pic>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3"/>
          <a:stretch>
            <a:fillRect/>
          </a:stretch>
        </p:blipFill>
        <p:spPr>
          <a:xfrm>
            <a:off x="2282" y="-7972"/>
            <a:ext cx="10058400" cy="7772399"/>
          </a:xfrm>
          <a:prstGeom prst="rect">
            <a:avLst/>
          </a:prstGeom>
        </p:spPr>
      </p:pic>
      <p:sp>
        <p:nvSpPr>
          <p:cNvPr id="4" name="TextBox 3">
            <a:extLst>
              <a:ext uri="{FF2B5EF4-FFF2-40B4-BE49-F238E27FC236}">
                <a16:creationId xmlns:a16="http://schemas.microsoft.com/office/drawing/2014/main" id="{36008A20-F039-42A8-A954-146C7A64BCD9}"/>
              </a:ext>
            </a:extLst>
          </p:cNvPr>
          <p:cNvSpPr txBox="1"/>
          <p:nvPr/>
        </p:nvSpPr>
        <p:spPr>
          <a:xfrm>
            <a:off x="1284784" y="1577876"/>
            <a:ext cx="7992888" cy="3416320"/>
          </a:xfrm>
          <a:prstGeom prst="rect">
            <a:avLst/>
          </a:prstGeom>
          <a:noFill/>
        </p:spPr>
        <p:txBody>
          <a:bodyPr wrap="square" rtlCol="0">
            <a:spAutoFit/>
          </a:bodyPr>
          <a:lstStyle/>
          <a:p>
            <a:pPr algn="ctr"/>
            <a:r>
              <a:rPr lang="en-US" sz="7200" b="1" dirty="0">
                <a:solidFill>
                  <a:schemeClr val="bg1"/>
                </a:solidFill>
                <a:effectLst>
                  <a:outerShdw blurRad="38100" dist="38100" dir="2700000" algn="tl">
                    <a:srgbClr val="000000">
                      <a:alpha val="43137"/>
                    </a:srgbClr>
                  </a:outerShdw>
                </a:effectLst>
              </a:rPr>
              <a:t>Department of Nursing </a:t>
            </a:r>
          </a:p>
          <a:p>
            <a:pPr algn="ctr"/>
            <a:r>
              <a:rPr lang="en-US" sz="7200" b="1" dirty="0">
                <a:solidFill>
                  <a:schemeClr val="bg1"/>
                </a:solidFill>
                <a:effectLst>
                  <a:outerShdw blurRad="38100" dist="38100" dir="2700000" algn="tl">
                    <a:srgbClr val="000000">
                      <a:alpha val="43137"/>
                    </a:srgbClr>
                  </a:outerShdw>
                </a:effectLst>
              </a:rPr>
              <a:t>BSN Program</a:t>
            </a:r>
            <a:endParaRPr lang="en-US" sz="7200" dirty="0">
              <a:solidFill>
                <a:schemeClr val="bg1"/>
              </a:solidFill>
            </a:endParaRPr>
          </a:p>
        </p:txBody>
      </p:sp>
      <p:sp>
        <p:nvSpPr>
          <p:cNvPr id="3" name="TextBox 2">
            <a:extLst>
              <a:ext uri="{FF2B5EF4-FFF2-40B4-BE49-F238E27FC236}">
                <a16:creationId xmlns:a16="http://schemas.microsoft.com/office/drawing/2014/main" id="{8A1B42D9-F943-4264-9EFE-373D95DDBB2A}"/>
              </a:ext>
            </a:extLst>
          </p:cNvPr>
          <p:cNvSpPr txBox="1"/>
          <p:nvPr/>
        </p:nvSpPr>
        <p:spPr>
          <a:xfrm>
            <a:off x="2292896" y="5364446"/>
            <a:ext cx="5976664" cy="646331"/>
          </a:xfrm>
          <a:prstGeom prst="rect">
            <a:avLst/>
          </a:prstGeom>
          <a:noFill/>
        </p:spPr>
        <p:txBody>
          <a:bodyPr wrap="square" rtlCol="0">
            <a:spAutoFit/>
          </a:bodyPr>
          <a:lstStyle/>
          <a:p>
            <a:pPr algn="ctr"/>
            <a:endParaRPr lang="en-US" sz="3600" dirty="0">
              <a:solidFill>
                <a:schemeClr val="bg1"/>
              </a:solidFill>
            </a:endParaRPr>
          </a:p>
        </p:txBody>
      </p:sp>
    </p:spTree>
    <p:extLst>
      <p:ext uri="{BB962C8B-B14F-4D97-AF65-F5344CB8AC3E}">
        <p14:creationId xmlns:p14="http://schemas.microsoft.com/office/powerpoint/2010/main" val="4216738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5354" y="-578296"/>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7073" y="1188473"/>
            <a:ext cx="9145016" cy="5517169"/>
          </a:xfrm>
        </p:spPr>
        <p:txBody>
          <a:bodyPr/>
          <a:lstStyle/>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2" name="Rectangle 1">
            <a:extLst>
              <a:ext uri="{FF2B5EF4-FFF2-40B4-BE49-F238E27FC236}">
                <a16:creationId xmlns:a16="http://schemas.microsoft.com/office/drawing/2014/main" id="{29E8C2F8-85B8-4D8D-A35B-D3AAD1A0CE02}"/>
              </a:ext>
            </a:extLst>
          </p:cNvPr>
          <p:cNvSpPr/>
          <p:nvPr/>
        </p:nvSpPr>
        <p:spPr>
          <a:xfrm>
            <a:off x="204664" y="1066758"/>
            <a:ext cx="9766663" cy="4739759"/>
          </a:xfrm>
          <a:prstGeom prst="rect">
            <a:avLst/>
          </a:prstGeom>
        </p:spPr>
        <p:txBody>
          <a:bodyPr wrap="square">
            <a:spAutoFit/>
          </a:bodyPr>
          <a:lstStyle/>
          <a:p>
            <a:pPr>
              <a:buFont typeface="Wingdings" panose="05000000000000000000" pitchFamily="2" charset="2"/>
              <a:buChar char="Ø"/>
            </a:pPr>
            <a:r>
              <a:rPr lang="en-US" sz="3200" dirty="0"/>
              <a:t>Meet the general admission requirements of the University and be enrolled as a pre-nursing major. </a:t>
            </a:r>
          </a:p>
          <a:p>
            <a:pPr>
              <a:buFont typeface="Wingdings" panose="05000000000000000000" pitchFamily="2" charset="2"/>
              <a:buChar char="Ø"/>
            </a:pPr>
            <a:r>
              <a:rPr lang="en-US" sz="3200" dirty="0"/>
              <a:t>Attain a cumulative and science grade point average of 2.75 on a 4.0 scale. </a:t>
            </a:r>
          </a:p>
          <a:p>
            <a:pPr>
              <a:buFont typeface="Wingdings" panose="05000000000000000000" pitchFamily="2" charset="2"/>
              <a:buChar char="Ø"/>
            </a:pPr>
            <a:r>
              <a:rPr lang="en-US" sz="3200" dirty="0"/>
              <a:t>Students must complete an entrance examination, a personal essay of 400 words, describing what influenced your decision to enter the nursing profession and submit three recommendation letters.</a:t>
            </a:r>
          </a:p>
          <a:p>
            <a:endParaRPr lang="en-US" dirty="0"/>
          </a:p>
          <a:p>
            <a:pPr>
              <a:buFont typeface="Wingdings" panose="05000000000000000000" pitchFamily="2" charset="2"/>
              <a:buChar char="Ø"/>
            </a:pPr>
            <a:r>
              <a:rPr lang="en-US" sz="2800" dirty="0">
                <a:latin typeface="Arial Black" panose="020B0A04020102020204" pitchFamily="34" charset="0"/>
              </a:rPr>
              <a:t>For more information contact </a:t>
            </a:r>
            <a:r>
              <a:rPr lang="en-US" sz="2800" dirty="0">
                <a:latin typeface="Arial Black" panose="020B0A04020102020204" pitchFamily="34" charset="0"/>
                <a:hlinkClick r:id="rId3"/>
              </a:rPr>
              <a:t>nursing@csu.edu</a:t>
            </a:r>
            <a:endParaRPr lang="en-US" sz="2800" dirty="0">
              <a:latin typeface="Arial Black" panose="020B0A04020102020204" pitchFamily="34" charset="0"/>
            </a:endParaRPr>
          </a:p>
        </p:txBody>
      </p:sp>
      <p:sp>
        <p:nvSpPr>
          <p:cNvPr id="4" name="Rectangle 3">
            <a:extLst>
              <a:ext uri="{FF2B5EF4-FFF2-40B4-BE49-F238E27FC236}">
                <a16:creationId xmlns:a16="http://schemas.microsoft.com/office/drawing/2014/main" id="{1C1703B2-A4FA-4818-A561-F45E65DC5FA8}"/>
              </a:ext>
            </a:extLst>
          </p:cNvPr>
          <p:cNvSpPr/>
          <p:nvPr/>
        </p:nvSpPr>
        <p:spPr>
          <a:xfrm>
            <a:off x="1118863" y="123818"/>
            <a:ext cx="7938263" cy="769441"/>
          </a:xfrm>
          <a:prstGeom prst="rect">
            <a:avLst/>
          </a:prstGeom>
        </p:spPr>
        <p:txBody>
          <a:bodyPr wrap="none">
            <a:spAutoFit/>
          </a:bodyPr>
          <a:lstStyle/>
          <a:p>
            <a:pPr algn="ctr"/>
            <a:r>
              <a:rPr lang="en-US" sz="4400" dirty="0">
                <a:solidFill>
                  <a:srgbClr val="339933"/>
                </a:solidFill>
                <a:effectLst>
                  <a:outerShdw blurRad="38100" dist="38100" dir="2700000" algn="tl">
                    <a:srgbClr val="000000">
                      <a:alpha val="43137"/>
                    </a:srgbClr>
                  </a:outerShdw>
                </a:effectLst>
                <a:latin typeface="Arial Black" panose="020B0A04020102020204" pitchFamily="34" charset="0"/>
              </a:rPr>
              <a:t>Admission</a:t>
            </a:r>
            <a:r>
              <a:rPr lang="en-US" dirty="0">
                <a:solidFill>
                  <a:srgbClr val="339933"/>
                </a:solidFill>
                <a:effectLst>
                  <a:outerShdw blurRad="38100" dist="38100" dir="2700000" algn="tl">
                    <a:srgbClr val="000000">
                      <a:alpha val="43137"/>
                    </a:srgbClr>
                  </a:outerShdw>
                </a:effectLst>
                <a:latin typeface="Arial Black" panose="020B0A04020102020204" pitchFamily="34" charset="0"/>
              </a:rPr>
              <a:t> </a:t>
            </a:r>
            <a:r>
              <a:rPr lang="en-US" sz="4400" dirty="0">
                <a:solidFill>
                  <a:srgbClr val="339933"/>
                </a:solidFill>
                <a:effectLst>
                  <a:outerShdw blurRad="38100" dist="38100" dir="2700000" algn="tl">
                    <a:srgbClr val="000000">
                      <a:alpha val="43137"/>
                    </a:srgbClr>
                  </a:outerShdw>
                </a:effectLst>
                <a:latin typeface="Arial Black" panose="020B0A04020102020204" pitchFamily="34" charset="0"/>
              </a:rPr>
              <a:t>Requirements</a:t>
            </a:r>
            <a:endParaRPr lang="en-US" sz="4400" dirty="0">
              <a:solidFill>
                <a:srgbClr val="3399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9865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93D71-1E23-44B1-835F-F9E458C25BD7}"/>
              </a:ext>
            </a:extLst>
          </p:cNvPr>
          <p:cNvPicPr>
            <a:picLocks/>
          </p:cNvPicPr>
          <p:nvPr/>
        </p:nvPicPr>
        <p:blipFill>
          <a:blip r:embed="rId2" cstate="print"/>
          <a:stretch>
            <a:fillRect/>
          </a:stretch>
        </p:blipFill>
        <p:spPr>
          <a:xfrm>
            <a:off x="0" y="0"/>
            <a:ext cx="10058400" cy="7759700"/>
          </a:xfrm>
          <a:prstGeom prst="rect">
            <a:avLst/>
          </a:prstGeom>
        </p:spPr>
      </p:pic>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3"/>
          <a:stretch>
            <a:fillRect/>
          </a:stretch>
        </p:blipFill>
        <p:spPr>
          <a:xfrm>
            <a:off x="2282" y="-7972"/>
            <a:ext cx="10058400" cy="7772399"/>
          </a:xfrm>
          <a:prstGeom prst="rect">
            <a:avLst/>
          </a:prstGeom>
        </p:spPr>
      </p:pic>
      <p:sp>
        <p:nvSpPr>
          <p:cNvPr id="4" name="TextBox 3">
            <a:extLst>
              <a:ext uri="{FF2B5EF4-FFF2-40B4-BE49-F238E27FC236}">
                <a16:creationId xmlns:a16="http://schemas.microsoft.com/office/drawing/2014/main" id="{36008A20-F039-42A8-A954-146C7A64BCD9}"/>
              </a:ext>
            </a:extLst>
          </p:cNvPr>
          <p:cNvSpPr txBox="1"/>
          <p:nvPr/>
        </p:nvSpPr>
        <p:spPr>
          <a:xfrm>
            <a:off x="1284784" y="1577876"/>
            <a:ext cx="7992888" cy="2308324"/>
          </a:xfrm>
          <a:prstGeom prst="rect">
            <a:avLst/>
          </a:prstGeom>
          <a:noFill/>
        </p:spPr>
        <p:txBody>
          <a:bodyPr wrap="square" rtlCol="0">
            <a:spAutoFit/>
          </a:bodyPr>
          <a:lstStyle/>
          <a:p>
            <a:pPr algn="ctr"/>
            <a:r>
              <a:rPr lang="en-US" sz="7200" dirty="0">
                <a:solidFill>
                  <a:schemeClr val="bg1"/>
                </a:solidFill>
              </a:rPr>
              <a:t>Health Information Administration (HIA)</a:t>
            </a:r>
          </a:p>
        </p:txBody>
      </p:sp>
      <p:sp>
        <p:nvSpPr>
          <p:cNvPr id="3" name="TextBox 2">
            <a:extLst>
              <a:ext uri="{FF2B5EF4-FFF2-40B4-BE49-F238E27FC236}">
                <a16:creationId xmlns:a16="http://schemas.microsoft.com/office/drawing/2014/main" id="{8A1B42D9-F943-4264-9EFE-373D95DDBB2A}"/>
              </a:ext>
            </a:extLst>
          </p:cNvPr>
          <p:cNvSpPr txBox="1"/>
          <p:nvPr/>
        </p:nvSpPr>
        <p:spPr>
          <a:xfrm>
            <a:off x="2292896" y="4894312"/>
            <a:ext cx="5976664" cy="1477328"/>
          </a:xfrm>
          <a:prstGeom prst="rect">
            <a:avLst/>
          </a:prstGeom>
          <a:noFill/>
        </p:spPr>
        <p:txBody>
          <a:bodyPr wrap="square" rtlCol="0">
            <a:spAutoFit/>
          </a:bodyPr>
          <a:lstStyle/>
          <a:p>
            <a:pPr algn="ctr"/>
            <a:r>
              <a:rPr lang="en-US" sz="2400" dirty="0">
                <a:solidFill>
                  <a:schemeClr val="bg1"/>
                </a:solidFill>
              </a:rPr>
              <a:t>Professional Phase Advisory Session</a:t>
            </a:r>
          </a:p>
          <a:p>
            <a:pPr algn="ctr"/>
            <a:r>
              <a:rPr lang="en-US" sz="2400" dirty="0">
                <a:solidFill>
                  <a:schemeClr val="bg1"/>
                </a:solidFill>
              </a:rPr>
              <a:t>December 4, 2020</a:t>
            </a:r>
          </a:p>
          <a:p>
            <a:pPr algn="ctr"/>
            <a:r>
              <a:rPr lang="en-US" sz="2400" dirty="0">
                <a:solidFill>
                  <a:schemeClr val="bg1"/>
                </a:solidFill>
              </a:rPr>
              <a:t>Cheryl P. Jackson, MA, RHIA, CCS, PTS</a:t>
            </a:r>
          </a:p>
          <a:p>
            <a:endParaRPr lang="en-US" dirty="0"/>
          </a:p>
        </p:txBody>
      </p:sp>
    </p:spTree>
    <p:extLst>
      <p:ext uri="{BB962C8B-B14F-4D97-AF65-F5344CB8AC3E}">
        <p14:creationId xmlns:p14="http://schemas.microsoft.com/office/powerpoint/2010/main" val="2566825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758036" y="603047"/>
            <a:ext cx="6629400" cy="1122913"/>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7073" y="1725960"/>
            <a:ext cx="9971327" cy="5517169"/>
          </a:xfrm>
        </p:spPr>
        <p:txBody>
          <a:bodyPr/>
          <a:lstStyle/>
          <a:p>
            <a:pPr marL="0" indent="0" algn="ctr">
              <a:buNone/>
            </a:pPr>
            <a:endParaRPr lang="en-US" dirty="0"/>
          </a:p>
          <a:p>
            <a:pPr marL="0" indent="0" algn="ctr">
              <a:buNone/>
            </a:pPr>
            <a:r>
              <a:rPr lang="en-US" dirty="0"/>
              <a:t>Cheryl P. Jackson, MA, RHIA, CCS, PTS</a:t>
            </a:r>
          </a:p>
          <a:p>
            <a:pPr marL="0" indent="0" algn="ctr">
              <a:buNone/>
            </a:pPr>
            <a:r>
              <a:rPr lang="en-US" dirty="0">
                <a:solidFill>
                  <a:srgbClr val="500050"/>
                </a:solidFill>
                <a:latin typeface="Arial" panose="020B0604020202020204" pitchFamily="34" charset="0"/>
              </a:rPr>
              <a:t>Health Information Administration(HIA) Director</a:t>
            </a:r>
          </a:p>
          <a:p>
            <a:pPr marL="0" indent="0" algn="ctr">
              <a:buNone/>
            </a:pPr>
            <a:r>
              <a:rPr lang="en-US" dirty="0">
                <a:solidFill>
                  <a:srgbClr val="500050"/>
                </a:solidFill>
                <a:latin typeface="Arial" panose="020B0604020202020204" pitchFamily="34" charset="0"/>
              </a:rPr>
              <a:t>College of Health Sciences</a:t>
            </a:r>
          </a:p>
          <a:p>
            <a:pPr marL="0" indent="0" algn="ctr">
              <a:buNone/>
            </a:pPr>
            <a:r>
              <a:rPr lang="en-US" dirty="0">
                <a:solidFill>
                  <a:srgbClr val="500050"/>
                </a:solidFill>
                <a:latin typeface="Arial" panose="020B0604020202020204" pitchFamily="34" charset="0"/>
              </a:rPr>
              <a:t>Chicago State University</a:t>
            </a:r>
          </a:p>
          <a:p>
            <a:pPr marL="0" indent="0" algn="ctr">
              <a:buNone/>
            </a:pPr>
            <a:r>
              <a:rPr lang="en-US" dirty="0">
                <a:solidFill>
                  <a:srgbClr val="500050"/>
                </a:solidFill>
                <a:latin typeface="Arial" panose="020B0604020202020204" pitchFamily="34" charset="0"/>
              </a:rPr>
              <a:t>9501 S. King Drive</a:t>
            </a:r>
          </a:p>
          <a:p>
            <a:pPr marL="0" indent="0" algn="ctr">
              <a:buNone/>
            </a:pPr>
            <a:r>
              <a:rPr lang="en-US" dirty="0">
                <a:solidFill>
                  <a:srgbClr val="500050"/>
                </a:solidFill>
                <a:latin typeface="Arial" panose="020B0604020202020204" pitchFamily="34" charset="0"/>
              </a:rPr>
              <a:t>BHS 424</a:t>
            </a:r>
          </a:p>
          <a:p>
            <a:pPr marL="0" indent="0" algn="ctr">
              <a:buNone/>
            </a:pPr>
            <a:r>
              <a:rPr lang="en-US" dirty="0">
                <a:solidFill>
                  <a:srgbClr val="500050"/>
                </a:solidFill>
                <a:latin typeface="Arial" panose="020B0604020202020204" pitchFamily="34" charset="0"/>
              </a:rPr>
              <a:t>Chicago, Illinois 60628</a:t>
            </a:r>
          </a:p>
          <a:p>
            <a:pPr marL="0" indent="0" algn="ctr">
              <a:buNone/>
            </a:pPr>
            <a:r>
              <a:rPr lang="en-US" dirty="0">
                <a:solidFill>
                  <a:srgbClr val="500050"/>
                </a:solidFill>
                <a:latin typeface="Arial" panose="020B0604020202020204" pitchFamily="34" charset="0"/>
              </a:rPr>
              <a:t>Phone:773-995-2593</a:t>
            </a:r>
          </a:p>
          <a:p>
            <a:pPr marL="0" indent="0" algn="ctr">
              <a:buNone/>
            </a:pPr>
            <a:r>
              <a:rPr lang="en-US" dirty="0">
                <a:solidFill>
                  <a:srgbClr val="500050"/>
                </a:solidFill>
                <a:latin typeface="Arial" panose="020B0604020202020204" pitchFamily="34" charset="0"/>
              </a:rPr>
              <a:t>Email: </a:t>
            </a:r>
            <a:r>
              <a:rPr lang="en-US" dirty="0">
                <a:solidFill>
                  <a:srgbClr val="1155CC"/>
                </a:solidFill>
                <a:latin typeface="Arial" panose="020B0604020202020204" pitchFamily="34" charset="0"/>
                <a:hlinkClick r:id="rId3"/>
              </a:rPr>
              <a:t>cjacks67@csu.edu</a:t>
            </a:r>
            <a:endParaRPr lang="en-US" dirty="0">
              <a:solidFill>
                <a:srgbClr val="500050"/>
              </a:solidFill>
              <a:latin typeface="Arial" panose="020B0604020202020204" pitchFamily="34" charset="0"/>
            </a:endParaRPr>
          </a:p>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Tree>
    <p:extLst>
      <p:ext uri="{BB962C8B-B14F-4D97-AF65-F5344CB8AC3E}">
        <p14:creationId xmlns:p14="http://schemas.microsoft.com/office/powerpoint/2010/main" val="358022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28963" y="-376534"/>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714499" y="645840"/>
            <a:ext cx="6629400" cy="1122913"/>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52735" y="1860235"/>
            <a:ext cx="8352929" cy="5517169"/>
          </a:xfrm>
        </p:spPr>
        <p:txBody>
          <a:bodyPr>
            <a:normAutofit/>
          </a:bodyPr>
          <a:lstStyle/>
          <a:p>
            <a:pPr marL="0" indent="0" algn="ctr">
              <a:buNone/>
            </a:pPr>
            <a:endParaRPr lang="en-US" dirty="0"/>
          </a:p>
          <a:p>
            <a:pPr marL="0" indent="0" algn="ctr">
              <a:buNone/>
            </a:pPr>
            <a:r>
              <a:rPr lang="en-US" dirty="0"/>
              <a:t>CAHIIM defines the discipline of health information management (HIM) as the practice of acquiring, analyzing, and protecting digital and traditional medical information vital to providing quality patient care, a combination of business, science, and information technology.</a:t>
            </a:r>
          </a:p>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Tree>
    <p:extLst>
      <p:ext uri="{BB962C8B-B14F-4D97-AF65-F5344CB8AC3E}">
        <p14:creationId xmlns:p14="http://schemas.microsoft.com/office/powerpoint/2010/main" val="2318587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714499" y="471870"/>
            <a:ext cx="6629400" cy="1122913"/>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708720" y="1925007"/>
            <a:ext cx="8352929" cy="5517169"/>
          </a:xfrm>
        </p:spPr>
        <p:txBody>
          <a:bodyPr>
            <a:normAutofit/>
          </a:bodyPr>
          <a:lstStyle/>
          <a:p>
            <a:pPr marL="0" indent="0" algn="ctr">
              <a:buNone/>
            </a:pPr>
            <a:endParaRPr lang="en-US" dirty="0"/>
          </a:p>
          <a:p>
            <a:r>
              <a:rPr lang="en-US" dirty="0"/>
              <a:t>Chicago State University  Health Information Administration’s Program is governed by the core competencies created by the American Health Information Management Association (AHIMA).</a:t>
            </a:r>
          </a:p>
          <a:p>
            <a:endParaRPr lang="en-US" dirty="0"/>
          </a:p>
          <a:p>
            <a:r>
              <a:rPr lang="en-US" dirty="0"/>
              <a:t>Upon completion of the HIA Program, the learner can sit for the </a:t>
            </a:r>
            <a:r>
              <a:rPr lang="en-US" b="1" i="1" u="sng" dirty="0"/>
              <a:t>R</a:t>
            </a:r>
            <a:r>
              <a:rPr lang="en-US" b="1" i="1" dirty="0"/>
              <a:t>egistered </a:t>
            </a:r>
            <a:r>
              <a:rPr lang="en-US" b="1" i="1" u="sng" dirty="0"/>
              <a:t>H</a:t>
            </a:r>
            <a:r>
              <a:rPr lang="en-US" b="1" i="1" dirty="0"/>
              <a:t>ealth </a:t>
            </a:r>
            <a:r>
              <a:rPr lang="en-US" b="1" i="1" u="sng" dirty="0"/>
              <a:t>I</a:t>
            </a:r>
            <a:r>
              <a:rPr lang="en-US" b="1" i="1" dirty="0"/>
              <a:t>nformation </a:t>
            </a:r>
            <a:r>
              <a:rPr lang="en-US" b="1" i="1" u="sng" dirty="0"/>
              <a:t>A</a:t>
            </a:r>
            <a:r>
              <a:rPr lang="en-US" b="1" i="1" dirty="0"/>
              <a:t>dministration (RHIA</a:t>
            </a:r>
            <a:r>
              <a:rPr lang="en-US" dirty="0"/>
              <a:t>) certification examination.</a:t>
            </a:r>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Tree>
    <p:extLst>
      <p:ext uri="{BB962C8B-B14F-4D97-AF65-F5344CB8AC3E}">
        <p14:creationId xmlns:p14="http://schemas.microsoft.com/office/powerpoint/2010/main" val="3612742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60848" y="727949"/>
            <a:ext cx="6629400" cy="1122913"/>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52735" y="1878981"/>
            <a:ext cx="8352929" cy="5517169"/>
          </a:xfrm>
        </p:spPr>
        <p:txBody>
          <a:bodyPr>
            <a:normAutofit/>
          </a:bodyPr>
          <a:lstStyle/>
          <a:p>
            <a:pPr marL="0" indent="0" algn="ctr">
              <a:buNone/>
            </a:pPr>
            <a:endParaRPr lang="en-US" dirty="0"/>
          </a:p>
          <a:p>
            <a:r>
              <a:rPr lang="en-US" sz="3630" dirty="0"/>
              <a:t>Health(</a:t>
            </a:r>
            <a:r>
              <a:rPr lang="en-US" sz="3630" b="1" i="1" u="sng" dirty="0"/>
              <a:t>CARE)</a:t>
            </a:r>
            <a:r>
              <a:rPr lang="en-US" sz="3630" dirty="0"/>
              <a:t> Services</a:t>
            </a:r>
          </a:p>
          <a:p>
            <a:pPr marL="0" indent="0">
              <a:buNone/>
            </a:pPr>
            <a:r>
              <a:rPr lang="en-US" sz="2475" b="1" i="1" dirty="0"/>
              <a:t>C</a:t>
            </a:r>
            <a:r>
              <a:rPr lang="en-US" sz="2475" dirty="0"/>
              <a:t>ompassion-</a:t>
            </a:r>
            <a:r>
              <a:rPr lang="en-US" sz="2475" b="1" i="1" dirty="0"/>
              <a:t>A</a:t>
            </a:r>
            <a:r>
              <a:rPr lang="en-US" sz="2475" dirty="0"/>
              <a:t>ccountability-</a:t>
            </a:r>
            <a:r>
              <a:rPr lang="en-US" sz="2475" b="1" i="1" dirty="0"/>
              <a:t>R</a:t>
            </a:r>
            <a:r>
              <a:rPr lang="en-US" sz="2475" dirty="0"/>
              <a:t>espect-</a:t>
            </a:r>
            <a:r>
              <a:rPr lang="en-US" sz="2475" b="1" i="1" dirty="0"/>
              <a:t>E</a:t>
            </a:r>
            <a:r>
              <a:rPr lang="en-US" sz="2475" dirty="0"/>
              <a:t>xcellence</a:t>
            </a:r>
          </a:p>
          <a:p>
            <a:pPr lvl="1"/>
            <a:r>
              <a:rPr lang="en-US" sz="3465" dirty="0"/>
              <a:t>Missional in Nature</a:t>
            </a:r>
          </a:p>
          <a:p>
            <a:pPr lvl="1"/>
            <a:r>
              <a:rPr lang="en-US" sz="3465" dirty="0"/>
              <a:t>Vision in Wholeness</a:t>
            </a:r>
          </a:p>
          <a:p>
            <a:pPr lvl="1"/>
            <a:r>
              <a:rPr lang="en-US" sz="3465" dirty="0"/>
              <a:t>Values: Facility-Specific</a:t>
            </a:r>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Tree>
    <p:extLst>
      <p:ext uri="{BB962C8B-B14F-4D97-AF65-F5344CB8AC3E}">
        <p14:creationId xmlns:p14="http://schemas.microsoft.com/office/powerpoint/2010/main" val="1377108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932856" y="861864"/>
            <a:ext cx="6629400" cy="1122913"/>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52735" y="2313598"/>
            <a:ext cx="8352929" cy="5517169"/>
          </a:xfrm>
        </p:spPr>
        <p:txBody>
          <a:bodyPr>
            <a:normAutofit/>
          </a:bodyPr>
          <a:lstStyle/>
          <a:p>
            <a:pPr marL="0" indent="0" algn="ctr">
              <a:buNone/>
            </a:pPr>
            <a:endParaRPr lang="en-US" dirty="0"/>
          </a:p>
          <a:p>
            <a:pPr marL="0" indent="0">
              <a:buNone/>
            </a:pPr>
            <a:r>
              <a:rPr lang="en-US" dirty="0">
                <a:solidFill>
                  <a:srgbClr val="424242"/>
                </a:solidFill>
                <a:latin typeface="Helvetica" panose="020B0604020202020204" pitchFamily="34" charset="0"/>
              </a:rPr>
              <a:t>Our vision is to be recognized as a leader in health information and informatics education and to empower individuals to serve as leaders in the health information management profession.</a:t>
            </a:r>
            <a:endParaRPr lang="en-US" dirty="0"/>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Tree>
    <p:extLst>
      <p:ext uri="{BB962C8B-B14F-4D97-AF65-F5344CB8AC3E}">
        <p14:creationId xmlns:p14="http://schemas.microsoft.com/office/powerpoint/2010/main" val="227209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60848" y="418156"/>
            <a:ext cx="6629400" cy="1122913"/>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52735" y="1221904"/>
            <a:ext cx="8352929" cy="5517169"/>
          </a:xfrm>
        </p:spPr>
        <p:txBody>
          <a:bodyPr>
            <a:normAutofit/>
          </a:bodyPr>
          <a:lstStyle/>
          <a:p>
            <a:pPr marL="0" indent="0" algn="ctr">
              <a:buNone/>
            </a:pPr>
            <a:endParaRPr lang="en-US" dirty="0"/>
          </a:p>
          <a:p>
            <a:pPr marL="0" indent="0">
              <a:buNone/>
            </a:pPr>
            <a:r>
              <a:rPr lang="en-US" sz="2640" dirty="0"/>
              <a:t>Career Paths</a:t>
            </a:r>
          </a:p>
          <a:p>
            <a:pPr marL="0" indent="0">
              <a:buNone/>
            </a:pPr>
            <a:endParaRPr lang="en-US" sz="2640" dirty="0"/>
          </a:p>
          <a:p>
            <a:pPr marL="0" indent="0">
              <a:buNone/>
            </a:pPr>
            <a:r>
              <a:rPr lang="en-US" sz="2640" dirty="0"/>
              <a:t>Entry Level Credentials and Specialty Credentials</a:t>
            </a:r>
          </a:p>
          <a:p>
            <a:pPr lvl="1"/>
            <a:r>
              <a:rPr lang="en-US" sz="2310" dirty="0"/>
              <a:t>Registered Health Information Management Association (RHIA)</a:t>
            </a:r>
          </a:p>
          <a:p>
            <a:pPr lvl="1"/>
            <a:r>
              <a:rPr lang="en-US" sz="2310" dirty="0"/>
              <a:t>Coding, Privacy, Clinical Documentation, Data Analytics</a:t>
            </a:r>
          </a:p>
          <a:p>
            <a:pPr lvl="1"/>
            <a:r>
              <a:rPr lang="en-US" sz="2640" dirty="0">
                <a:hlinkClick r:id="rId3"/>
              </a:rPr>
              <a:t>https://my.ahima.org/careermap</a:t>
            </a:r>
            <a:endParaRPr lang="en-US" sz="2640" dirty="0"/>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Tree>
    <p:extLst>
      <p:ext uri="{BB962C8B-B14F-4D97-AF65-F5344CB8AC3E}">
        <p14:creationId xmlns:p14="http://schemas.microsoft.com/office/powerpoint/2010/main" val="349174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2"/>
          <a:stretch>
            <a:fillRect/>
          </a:stretch>
        </p:blipFill>
        <p:spPr>
          <a:xfrm>
            <a:off x="2282" y="-7972"/>
            <a:ext cx="10058400" cy="7772399"/>
          </a:xfrm>
          <a:prstGeom prst="rect">
            <a:avLst/>
          </a:prstGeom>
        </p:spPr>
      </p:pic>
      <p:pic>
        <p:nvPicPr>
          <p:cNvPr id="4" name="Picture 3">
            <a:extLst>
              <a:ext uri="{FF2B5EF4-FFF2-40B4-BE49-F238E27FC236}">
                <a16:creationId xmlns:a16="http://schemas.microsoft.com/office/drawing/2014/main" id="{CA1A9F47-9A60-4848-867E-06016D081AD8}"/>
              </a:ext>
            </a:extLst>
          </p:cNvPr>
          <p:cNvPicPr>
            <a:picLocks noChangeAspect="1"/>
          </p:cNvPicPr>
          <p:nvPr/>
        </p:nvPicPr>
        <p:blipFill>
          <a:blip r:embed="rId3"/>
          <a:stretch>
            <a:fillRect/>
          </a:stretch>
        </p:blipFill>
        <p:spPr>
          <a:xfrm>
            <a:off x="1068760" y="1149896"/>
            <a:ext cx="8064896" cy="5400600"/>
          </a:xfrm>
          <a:prstGeom prst="rect">
            <a:avLst/>
          </a:prstGeom>
        </p:spPr>
      </p:pic>
    </p:spTree>
    <p:extLst>
      <p:ext uri="{BB962C8B-B14F-4D97-AF65-F5344CB8AC3E}">
        <p14:creationId xmlns:p14="http://schemas.microsoft.com/office/powerpoint/2010/main" val="351620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2708"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368300" y="383477"/>
            <a:ext cx="9053388" cy="1595967"/>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2" name="Text Placeholder 1">
            <a:extLst>
              <a:ext uri="{FF2B5EF4-FFF2-40B4-BE49-F238E27FC236}">
                <a16:creationId xmlns:a16="http://schemas.microsoft.com/office/drawing/2014/main" id="{CCBD30E7-E07A-483C-94AE-22D022ACB97E}"/>
              </a:ext>
            </a:extLst>
          </p:cNvPr>
          <p:cNvSpPr>
            <a:spLocks noGrp="1"/>
          </p:cNvSpPr>
          <p:nvPr>
            <p:ph type="body" idx="1"/>
          </p:nvPr>
        </p:nvSpPr>
        <p:spPr>
          <a:xfrm>
            <a:off x="1140768" y="2143474"/>
            <a:ext cx="3254596" cy="893297"/>
          </a:xfrm>
        </p:spPr>
        <p:txBody>
          <a:bodyPr/>
          <a:lstStyle/>
          <a:p>
            <a:r>
              <a:rPr lang="en-US" dirty="0">
                <a:solidFill>
                  <a:srgbClr val="339933"/>
                </a:solidFill>
                <a:effectLst>
                  <a:outerShdw blurRad="38100" dist="38100" dir="2700000" algn="tl">
                    <a:srgbClr val="000000">
                      <a:alpha val="43137"/>
                    </a:srgbClr>
                  </a:outerShdw>
                </a:effectLst>
              </a:rPr>
              <a:t>Prerequisites</a:t>
            </a:r>
          </a:p>
          <a:p>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1118186" y="2374372"/>
            <a:ext cx="3254596" cy="3945773"/>
          </a:xfrm>
        </p:spPr>
        <p:txBody>
          <a:bodyPr>
            <a:normAutofit fontScale="92500"/>
          </a:bodyPr>
          <a:lstStyle/>
          <a:p>
            <a:pPr marL="0" indent="0" algn="ctr">
              <a:buNone/>
            </a:pPr>
            <a:endParaRPr lang="en-US" dirty="0"/>
          </a:p>
          <a:p>
            <a:r>
              <a:rPr lang="en-US" dirty="0"/>
              <a:t>Anatomy and Physiology</a:t>
            </a:r>
          </a:p>
          <a:p>
            <a:r>
              <a:rPr lang="en-US" dirty="0"/>
              <a:t>Medical Terminology</a:t>
            </a:r>
          </a:p>
          <a:p>
            <a:r>
              <a:rPr lang="en-US" dirty="0"/>
              <a:t>Computer Information Systems</a:t>
            </a:r>
          </a:p>
          <a:p>
            <a:r>
              <a:rPr lang="en-US" dirty="0"/>
              <a:t>Critical Thinking</a:t>
            </a:r>
          </a:p>
          <a:p>
            <a:r>
              <a:rPr lang="en-US" dirty="0"/>
              <a:t>Introduction to Health Science Professionals</a:t>
            </a:r>
          </a:p>
          <a:p>
            <a:r>
              <a:rPr lang="en-US" dirty="0"/>
              <a:t>GPA 2.5: Minimum</a:t>
            </a:r>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3741827" y="2143474"/>
            <a:ext cx="3255874" cy="893297"/>
          </a:xfrm>
        </p:spPr>
        <p:txBody>
          <a:bodyPr>
            <a:normAutofit/>
          </a:bodyPr>
          <a:lstStyle/>
          <a:p>
            <a:r>
              <a:rPr lang="en-US" dirty="0"/>
              <a:t>      </a:t>
            </a:r>
            <a:endParaRPr lang="en-US" sz="3800" dirty="0">
              <a:latin typeface="Baskerville Old Face" panose="02020602080505020303" pitchFamily="18" charset="0"/>
            </a:endParaRPr>
          </a:p>
        </p:txBody>
      </p:sp>
      <p:sp>
        <p:nvSpPr>
          <p:cNvPr id="4" name="Content Placeholder 3">
            <a:extLst>
              <a:ext uri="{FF2B5EF4-FFF2-40B4-BE49-F238E27FC236}">
                <a16:creationId xmlns:a16="http://schemas.microsoft.com/office/drawing/2014/main" id="{9EF32291-4E67-4B82-867D-6D7146A5A4D1}"/>
              </a:ext>
            </a:extLst>
          </p:cNvPr>
          <p:cNvSpPr>
            <a:spLocks noGrp="1"/>
          </p:cNvSpPr>
          <p:nvPr>
            <p:ph sz="quarter" idx="4"/>
          </p:nvPr>
        </p:nvSpPr>
        <p:spPr>
          <a:xfrm>
            <a:off x="5375482" y="2695023"/>
            <a:ext cx="3255874" cy="3945773"/>
          </a:xfrm>
        </p:spPr>
        <p:txBody>
          <a:bodyPr>
            <a:normAutofit fontScale="92500"/>
          </a:bodyPr>
          <a:lstStyle/>
          <a:p>
            <a:r>
              <a:rPr lang="en-US" dirty="0"/>
              <a:t>Pre-HIA:  Freshman and Sophomore Years</a:t>
            </a:r>
          </a:p>
          <a:p>
            <a:r>
              <a:rPr lang="en-US" dirty="0"/>
              <a:t>HIA:  Junior and Senior Years</a:t>
            </a:r>
          </a:p>
          <a:p>
            <a:endParaRPr lang="en-US" dirty="0"/>
          </a:p>
        </p:txBody>
      </p:sp>
      <p:sp>
        <p:nvSpPr>
          <p:cNvPr id="5" name="TextBox 4">
            <a:extLst>
              <a:ext uri="{FF2B5EF4-FFF2-40B4-BE49-F238E27FC236}">
                <a16:creationId xmlns:a16="http://schemas.microsoft.com/office/drawing/2014/main" id="{6E144315-1E00-487A-B64F-0FC90D71EC91}"/>
              </a:ext>
            </a:extLst>
          </p:cNvPr>
          <p:cNvSpPr txBox="1"/>
          <p:nvPr/>
        </p:nvSpPr>
        <p:spPr>
          <a:xfrm>
            <a:off x="5493676" y="2151343"/>
            <a:ext cx="3254596" cy="461665"/>
          </a:xfrm>
          <a:prstGeom prst="rect">
            <a:avLst/>
          </a:prstGeom>
          <a:noFill/>
        </p:spPr>
        <p:txBody>
          <a:bodyPr wrap="square" rtlCol="0">
            <a:spAutoFit/>
          </a:bodyPr>
          <a:lstStyle/>
          <a:p>
            <a:r>
              <a:rPr lang="en-US" sz="2400" b="1" dirty="0"/>
              <a:t>  </a:t>
            </a:r>
            <a:r>
              <a:rPr lang="en-US" sz="2400" b="1" dirty="0">
                <a:solidFill>
                  <a:srgbClr val="339933"/>
                </a:solidFill>
                <a:effectLst>
                  <a:outerShdw blurRad="38100" dist="38100" dir="2700000" algn="tl">
                    <a:srgbClr val="000000">
                      <a:alpha val="43137"/>
                    </a:srgbClr>
                  </a:outerShdw>
                </a:effectLst>
              </a:rPr>
              <a:t>Declare  Year Major</a:t>
            </a:r>
          </a:p>
        </p:txBody>
      </p:sp>
    </p:spTree>
    <p:extLst>
      <p:ext uri="{BB962C8B-B14F-4D97-AF65-F5344CB8AC3E}">
        <p14:creationId xmlns:p14="http://schemas.microsoft.com/office/powerpoint/2010/main" val="3820986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2708"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368300" y="383477"/>
            <a:ext cx="9053388" cy="1595967"/>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2" name="Text Placeholder 1">
            <a:extLst>
              <a:ext uri="{FF2B5EF4-FFF2-40B4-BE49-F238E27FC236}">
                <a16:creationId xmlns:a16="http://schemas.microsoft.com/office/drawing/2014/main" id="{CCBD30E7-E07A-483C-94AE-22D022ACB97E}"/>
              </a:ext>
            </a:extLst>
          </p:cNvPr>
          <p:cNvSpPr>
            <a:spLocks noGrp="1"/>
          </p:cNvSpPr>
          <p:nvPr>
            <p:ph type="body" idx="1"/>
          </p:nvPr>
        </p:nvSpPr>
        <p:spPr>
          <a:xfrm>
            <a:off x="1140768" y="2143474"/>
            <a:ext cx="3254596" cy="893297"/>
          </a:xfrm>
        </p:spPr>
        <p:txBody>
          <a:bodyPr/>
          <a:lstStyle/>
          <a:p>
            <a:r>
              <a:rPr lang="en-US" dirty="0">
                <a:solidFill>
                  <a:srgbClr val="339933"/>
                </a:solidFill>
                <a:effectLst>
                  <a:outerShdw blurRad="38100" dist="38100" dir="2700000" algn="tl">
                    <a:srgbClr val="000000">
                      <a:alpha val="43137"/>
                    </a:srgbClr>
                  </a:outerShdw>
                </a:effectLst>
              </a:rPr>
              <a:t>Application</a:t>
            </a:r>
          </a:p>
          <a:p>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506151" y="2395779"/>
            <a:ext cx="3254596" cy="3945773"/>
          </a:xfrm>
        </p:spPr>
        <p:txBody>
          <a:bodyPr>
            <a:normAutofit/>
          </a:bodyPr>
          <a:lstStyle/>
          <a:p>
            <a:pPr marL="457200" lvl="1" indent="0">
              <a:buNone/>
            </a:pPr>
            <a:endParaRPr lang="en-US" dirty="0"/>
          </a:p>
          <a:p>
            <a:pPr lvl="1"/>
            <a:r>
              <a:rPr lang="en-US" sz="2145" dirty="0"/>
              <a:t>Request application from COHS advisor</a:t>
            </a:r>
          </a:p>
          <a:p>
            <a:pPr marL="457200" lvl="1" indent="0">
              <a:buNone/>
            </a:pPr>
            <a:endParaRPr lang="en-US" sz="2145" dirty="0"/>
          </a:p>
          <a:p>
            <a:pPr lvl="1"/>
            <a:r>
              <a:rPr lang="en-US" sz="2145" dirty="0"/>
              <a:t>March 1 or until application process closes </a:t>
            </a:r>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3741827" y="2143474"/>
            <a:ext cx="3255874" cy="893297"/>
          </a:xfrm>
        </p:spPr>
        <p:txBody>
          <a:bodyPr>
            <a:normAutofit/>
          </a:bodyPr>
          <a:lstStyle/>
          <a:p>
            <a:r>
              <a:rPr lang="en-US" dirty="0"/>
              <a:t>      </a:t>
            </a:r>
            <a:endParaRPr lang="en-US" sz="3800" dirty="0">
              <a:latin typeface="Baskerville Old Face" panose="02020602080505020303" pitchFamily="18" charset="0"/>
            </a:endParaRPr>
          </a:p>
        </p:txBody>
      </p:sp>
      <p:sp>
        <p:nvSpPr>
          <p:cNvPr id="4" name="Content Placeholder 3">
            <a:extLst>
              <a:ext uri="{FF2B5EF4-FFF2-40B4-BE49-F238E27FC236}">
                <a16:creationId xmlns:a16="http://schemas.microsoft.com/office/drawing/2014/main" id="{9EF32291-4E67-4B82-867D-6D7146A5A4D1}"/>
              </a:ext>
            </a:extLst>
          </p:cNvPr>
          <p:cNvSpPr>
            <a:spLocks noGrp="1"/>
          </p:cNvSpPr>
          <p:nvPr>
            <p:ph sz="quarter" idx="4"/>
          </p:nvPr>
        </p:nvSpPr>
        <p:spPr>
          <a:xfrm>
            <a:off x="5653470" y="2716275"/>
            <a:ext cx="3255874" cy="3945773"/>
          </a:xfrm>
        </p:spPr>
        <p:txBody>
          <a:bodyPr>
            <a:normAutofit/>
          </a:bodyPr>
          <a:lstStyle/>
          <a:p>
            <a:pPr marL="0" indent="0">
              <a:buNone/>
            </a:pPr>
            <a:r>
              <a:rPr lang="en-US" sz="2310" dirty="0"/>
              <a:t>Three References</a:t>
            </a:r>
          </a:p>
          <a:p>
            <a:pPr lvl="1"/>
            <a:r>
              <a:rPr lang="en-US" sz="2310" dirty="0"/>
              <a:t>One Academic </a:t>
            </a:r>
          </a:p>
          <a:p>
            <a:pPr lvl="1"/>
            <a:r>
              <a:rPr lang="en-US" sz="2310" dirty="0"/>
              <a:t>One Work </a:t>
            </a:r>
          </a:p>
          <a:p>
            <a:pPr lvl="1"/>
            <a:r>
              <a:rPr lang="en-US" sz="2310" dirty="0"/>
              <a:t>One Personal</a:t>
            </a:r>
          </a:p>
          <a:p>
            <a:pPr marL="0" indent="0">
              <a:buNone/>
            </a:pPr>
            <a:endParaRPr lang="en-US" dirty="0"/>
          </a:p>
          <a:p>
            <a:endParaRPr lang="en-US" dirty="0"/>
          </a:p>
        </p:txBody>
      </p:sp>
      <p:sp>
        <p:nvSpPr>
          <p:cNvPr id="5" name="TextBox 4">
            <a:extLst>
              <a:ext uri="{FF2B5EF4-FFF2-40B4-BE49-F238E27FC236}">
                <a16:creationId xmlns:a16="http://schemas.microsoft.com/office/drawing/2014/main" id="{6E144315-1E00-487A-B64F-0FC90D71EC91}"/>
              </a:ext>
            </a:extLst>
          </p:cNvPr>
          <p:cNvSpPr txBox="1"/>
          <p:nvPr/>
        </p:nvSpPr>
        <p:spPr>
          <a:xfrm>
            <a:off x="5493676" y="2151343"/>
            <a:ext cx="3254596" cy="461665"/>
          </a:xfrm>
          <a:prstGeom prst="rect">
            <a:avLst/>
          </a:prstGeom>
          <a:noFill/>
        </p:spPr>
        <p:txBody>
          <a:bodyPr wrap="square" rtlCol="0">
            <a:spAutoFit/>
          </a:bodyPr>
          <a:lstStyle/>
          <a:p>
            <a:r>
              <a:rPr lang="en-US" sz="2400" b="1" dirty="0"/>
              <a:t>  </a:t>
            </a:r>
            <a:r>
              <a:rPr lang="en-US" sz="2400" b="1" dirty="0">
                <a:solidFill>
                  <a:srgbClr val="339933"/>
                </a:solidFill>
                <a:effectLst>
                  <a:outerShdw blurRad="38100" dist="38100" dir="2700000" algn="tl">
                    <a:srgbClr val="000000">
                      <a:alpha val="43137"/>
                    </a:srgbClr>
                  </a:outerShdw>
                </a:effectLst>
              </a:rPr>
              <a:t>References</a:t>
            </a:r>
          </a:p>
        </p:txBody>
      </p:sp>
    </p:spTree>
    <p:extLst>
      <p:ext uri="{BB962C8B-B14F-4D97-AF65-F5344CB8AC3E}">
        <p14:creationId xmlns:p14="http://schemas.microsoft.com/office/powerpoint/2010/main" val="2024590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2708"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368300" y="383477"/>
            <a:ext cx="9053388" cy="1595967"/>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2" name="Text Placeholder 1">
            <a:extLst>
              <a:ext uri="{FF2B5EF4-FFF2-40B4-BE49-F238E27FC236}">
                <a16:creationId xmlns:a16="http://schemas.microsoft.com/office/drawing/2014/main" id="{CCBD30E7-E07A-483C-94AE-22D022ACB97E}"/>
              </a:ext>
            </a:extLst>
          </p:cNvPr>
          <p:cNvSpPr>
            <a:spLocks noGrp="1"/>
          </p:cNvSpPr>
          <p:nvPr>
            <p:ph type="body" idx="1"/>
          </p:nvPr>
        </p:nvSpPr>
        <p:spPr>
          <a:xfrm>
            <a:off x="1140768" y="2143474"/>
            <a:ext cx="3254596" cy="893297"/>
          </a:xfrm>
        </p:spPr>
        <p:txBody>
          <a:bodyPr/>
          <a:lstStyle/>
          <a:p>
            <a:r>
              <a:rPr lang="en-US" dirty="0">
                <a:solidFill>
                  <a:srgbClr val="339933"/>
                </a:solidFill>
                <a:effectLst>
                  <a:outerShdw blurRad="38100" dist="38100" dir="2700000" algn="tl">
                    <a:srgbClr val="000000">
                      <a:alpha val="43137"/>
                    </a:srgbClr>
                  </a:outerShdw>
                </a:effectLst>
              </a:rPr>
              <a:t>Essay</a:t>
            </a:r>
          </a:p>
          <a:p>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506151" y="2395779"/>
            <a:ext cx="3254596" cy="3945773"/>
          </a:xfrm>
        </p:spPr>
        <p:txBody>
          <a:bodyPr>
            <a:normAutofit fontScale="92500"/>
          </a:bodyPr>
          <a:lstStyle/>
          <a:p>
            <a:pPr marL="457200" lvl="1" indent="0">
              <a:buNone/>
            </a:pPr>
            <a:endParaRPr lang="en-US" dirty="0"/>
          </a:p>
          <a:p>
            <a:pPr marL="0" indent="0">
              <a:buNone/>
            </a:pPr>
            <a:r>
              <a:rPr lang="en-US" dirty="0">
                <a:solidFill>
                  <a:srgbClr val="424242"/>
                </a:solidFill>
              </a:rPr>
              <a:t>An essay (400 words) explaining the motivation for pursuing health information administration and intended career goals;</a:t>
            </a:r>
          </a:p>
          <a:p>
            <a:pPr marL="0" indent="0">
              <a:buNone/>
            </a:pPr>
            <a:r>
              <a:rPr lang="en-US" b="1" dirty="0">
                <a:solidFill>
                  <a:srgbClr val="424242"/>
                </a:solidFill>
              </a:rPr>
              <a:t>Interview</a:t>
            </a:r>
          </a:p>
          <a:p>
            <a:pPr marL="0" indent="0">
              <a:buNone/>
            </a:pPr>
            <a:r>
              <a:rPr lang="en-US" dirty="0"/>
              <a:t>Submit to a personal interview with the HIA Admission’s Committee</a:t>
            </a:r>
          </a:p>
          <a:p>
            <a:pPr marL="0" indent="0">
              <a:buNone/>
            </a:pPr>
            <a:endParaRPr lang="en-US" dirty="0">
              <a:solidFill>
                <a:srgbClr val="424242"/>
              </a:solidFill>
              <a:latin typeface="Helvetica" panose="020B0604020202020204" pitchFamily="34" charset="0"/>
            </a:endParaRPr>
          </a:p>
          <a:p>
            <a:pPr marL="0" indent="0">
              <a:buNone/>
            </a:pPr>
            <a:endParaRPr lang="en-US" dirty="0">
              <a:solidFill>
                <a:srgbClr val="424242"/>
              </a:solidFill>
              <a:latin typeface="Helvetica" panose="020B0604020202020204" pitchFamily="34" charset="0"/>
            </a:endParaRPr>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3741827" y="2143474"/>
            <a:ext cx="3255874" cy="893297"/>
          </a:xfrm>
        </p:spPr>
        <p:txBody>
          <a:bodyPr>
            <a:normAutofit/>
          </a:bodyPr>
          <a:lstStyle/>
          <a:p>
            <a:r>
              <a:rPr lang="en-US" dirty="0"/>
              <a:t>      </a:t>
            </a:r>
            <a:endParaRPr lang="en-US" sz="3800" dirty="0">
              <a:latin typeface="Baskerville Old Face" panose="02020602080505020303" pitchFamily="18" charset="0"/>
            </a:endParaRPr>
          </a:p>
        </p:txBody>
      </p:sp>
      <p:sp>
        <p:nvSpPr>
          <p:cNvPr id="4" name="Content Placeholder 3">
            <a:extLst>
              <a:ext uri="{FF2B5EF4-FFF2-40B4-BE49-F238E27FC236}">
                <a16:creationId xmlns:a16="http://schemas.microsoft.com/office/drawing/2014/main" id="{9EF32291-4E67-4B82-867D-6D7146A5A4D1}"/>
              </a:ext>
            </a:extLst>
          </p:cNvPr>
          <p:cNvSpPr>
            <a:spLocks noGrp="1"/>
          </p:cNvSpPr>
          <p:nvPr>
            <p:ph sz="quarter" idx="4"/>
          </p:nvPr>
        </p:nvSpPr>
        <p:spPr>
          <a:xfrm>
            <a:off x="5653470" y="2716275"/>
            <a:ext cx="3255874" cy="3945773"/>
          </a:xfrm>
        </p:spPr>
        <p:txBody>
          <a:bodyPr>
            <a:normAutofit fontScale="92500"/>
          </a:bodyPr>
          <a:lstStyle/>
          <a:p>
            <a:pPr marL="0" indent="0">
              <a:buNone/>
            </a:pPr>
            <a:r>
              <a:rPr lang="en-US" dirty="0"/>
              <a:t>Create a graphical construction based upon a pre-established case study.</a:t>
            </a:r>
          </a:p>
          <a:p>
            <a:pPr marL="0" indent="0">
              <a:buNone/>
            </a:pPr>
            <a:r>
              <a:rPr lang="en-US" b="1" dirty="0"/>
              <a:t>Background</a:t>
            </a:r>
          </a:p>
          <a:p>
            <a:pPr marL="0" indent="0">
              <a:buNone/>
            </a:pPr>
            <a:r>
              <a:rPr lang="en-US" dirty="0"/>
              <a:t>Interest In Health Information</a:t>
            </a:r>
          </a:p>
          <a:p>
            <a:pPr marL="0" indent="0">
              <a:buNone/>
            </a:pPr>
            <a:r>
              <a:rPr lang="en-US" dirty="0"/>
              <a:t>Values</a:t>
            </a:r>
          </a:p>
          <a:p>
            <a:pPr marL="0" indent="0">
              <a:buNone/>
            </a:pPr>
            <a:r>
              <a:rPr lang="en-US" dirty="0"/>
              <a:t>Work History</a:t>
            </a:r>
          </a:p>
          <a:p>
            <a:pPr marL="0" indent="0">
              <a:buNone/>
            </a:pPr>
            <a:r>
              <a:rPr lang="en-US" dirty="0"/>
              <a:t>Problem Solving</a:t>
            </a:r>
          </a:p>
          <a:p>
            <a:pPr marL="0" indent="0">
              <a:buNone/>
            </a:pPr>
            <a:r>
              <a:rPr lang="en-US" dirty="0"/>
              <a:t>Leadership Roles</a:t>
            </a:r>
          </a:p>
          <a:p>
            <a:pPr marL="0" indent="0">
              <a:buNone/>
            </a:pPr>
            <a:endParaRPr lang="en-US" dirty="0"/>
          </a:p>
          <a:p>
            <a:endParaRPr lang="en-US" dirty="0"/>
          </a:p>
        </p:txBody>
      </p:sp>
      <p:sp>
        <p:nvSpPr>
          <p:cNvPr id="5" name="TextBox 4">
            <a:extLst>
              <a:ext uri="{FF2B5EF4-FFF2-40B4-BE49-F238E27FC236}">
                <a16:creationId xmlns:a16="http://schemas.microsoft.com/office/drawing/2014/main" id="{6E144315-1E00-487A-B64F-0FC90D71EC91}"/>
              </a:ext>
            </a:extLst>
          </p:cNvPr>
          <p:cNvSpPr txBox="1"/>
          <p:nvPr/>
        </p:nvSpPr>
        <p:spPr>
          <a:xfrm>
            <a:off x="5493676" y="2151343"/>
            <a:ext cx="3254596" cy="461665"/>
          </a:xfrm>
          <a:prstGeom prst="rect">
            <a:avLst/>
          </a:prstGeom>
          <a:noFill/>
        </p:spPr>
        <p:txBody>
          <a:bodyPr wrap="square" rtlCol="0">
            <a:spAutoFit/>
          </a:bodyPr>
          <a:lstStyle/>
          <a:p>
            <a:r>
              <a:rPr lang="en-US" sz="2400" b="1" dirty="0"/>
              <a:t>  </a:t>
            </a:r>
            <a:r>
              <a:rPr lang="en-US" sz="2400" b="1" dirty="0">
                <a:solidFill>
                  <a:srgbClr val="339933"/>
                </a:solidFill>
                <a:effectLst>
                  <a:outerShdw blurRad="38100" dist="38100" dir="2700000" algn="tl">
                    <a:srgbClr val="000000">
                      <a:alpha val="43137"/>
                    </a:srgbClr>
                  </a:outerShdw>
                </a:effectLst>
              </a:rPr>
              <a:t>Graphical Construction</a:t>
            </a:r>
          </a:p>
        </p:txBody>
      </p:sp>
    </p:spTree>
    <p:extLst>
      <p:ext uri="{BB962C8B-B14F-4D97-AF65-F5344CB8AC3E}">
        <p14:creationId xmlns:p14="http://schemas.microsoft.com/office/powerpoint/2010/main" val="387353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434280"/>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368300" y="383477"/>
            <a:ext cx="9053388" cy="1595967"/>
          </a:xfrm>
        </p:spPr>
        <p:txBody>
          <a:bodyPr>
            <a:normAutofit fontScale="90000"/>
          </a:bodyPr>
          <a:lstStyle/>
          <a:p>
            <a:br>
              <a:rPr lang="en-US" dirty="0">
                <a:latin typeface="Baskerville Old Face" panose="02020602080505020303" pitchFamily="18" charset="0"/>
              </a:rPr>
            </a:br>
            <a:r>
              <a:rPr lang="en-US" b="1" dirty="0">
                <a:solidFill>
                  <a:srgbClr val="339933"/>
                </a:solidFill>
                <a:effectLst>
                  <a:outerShdw blurRad="38100" dist="38100" dir="2700000" algn="tl">
                    <a:srgbClr val="000000">
                      <a:alpha val="43137"/>
                    </a:srgbClr>
                  </a:outerShdw>
                </a:effectLst>
              </a:rPr>
              <a:t>Health Information Administration </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506151" y="2395779"/>
            <a:ext cx="3254596" cy="3945773"/>
          </a:xfrm>
        </p:spPr>
        <p:txBody>
          <a:bodyPr>
            <a:normAutofit/>
          </a:bodyPr>
          <a:lstStyle/>
          <a:p>
            <a:pPr marL="457200" lvl="1" indent="0">
              <a:buNone/>
            </a:pPr>
            <a:endParaRPr lang="en-US" dirty="0"/>
          </a:p>
          <a:p>
            <a:r>
              <a:rPr lang="en-US" dirty="0"/>
              <a:t>Forty (40) hours of externally supervised professional practice experience.</a:t>
            </a:r>
          </a:p>
          <a:p>
            <a:r>
              <a:rPr lang="en-US" dirty="0"/>
              <a:t>Meaningful Projects (Virtual or Face-to-Face)</a:t>
            </a:r>
          </a:p>
          <a:p>
            <a:pPr marL="0" indent="0">
              <a:buNone/>
            </a:pPr>
            <a:endParaRPr lang="en-US" dirty="0">
              <a:solidFill>
                <a:srgbClr val="424242"/>
              </a:solidFill>
              <a:latin typeface="Helvetica" panose="020B0604020202020204" pitchFamily="34" charset="0"/>
            </a:endParaRPr>
          </a:p>
          <a:p>
            <a:pPr marL="0" indent="0">
              <a:buNone/>
            </a:pPr>
            <a:endParaRPr lang="en-US" dirty="0">
              <a:solidFill>
                <a:srgbClr val="424242"/>
              </a:solidFill>
              <a:latin typeface="Helvetica" panose="020B0604020202020204" pitchFamily="34" charset="0"/>
            </a:endParaRPr>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3741827" y="2143474"/>
            <a:ext cx="3255874" cy="893297"/>
          </a:xfrm>
        </p:spPr>
        <p:txBody>
          <a:bodyPr>
            <a:normAutofit/>
          </a:bodyPr>
          <a:lstStyle/>
          <a:p>
            <a:r>
              <a:rPr lang="en-US" dirty="0"/>
              <a:t>      </a:t>
            </a:r>
            <a:endParaRPr lang="en-US" sz="3800" dirty="0">
              <a:latin typeface="Baskerville Old Face" panose="02020602080505020303" pitchFamily="18" charset="0"/>
            </a:endParaRPr>
          </a:p>
        </p:txBody>
      </p:sp>
      <p:sp>
        <p:nvSpPr>
          <p:cNvPr id="4" name="Content Placeholder 3">
            <a:extLst>
              <a:ext uri="{FF2B5EF4-FFF2-40B4-BE49-F238E27FC236}">
                <a16:creationId xmlns:a16="http://schemas.microsoft.com/office/drawing/2014/main" id="{9EF32291-4E67-4B82-867D-6D7146A5A4D1}"/>
              </a:ext>
            </a:extLst>
          </p:cNvPr>
          <p:cNvSpPr>
            <a:spLocks noGrp="1"/>
          </p:cNvSpPr>
          <p:nvPr>
            <p:ph sz="quarter" idx="4"/>
          </p:nvPr>
        </p:nvSpPr>
        <p:spPr>
          <a:xfrm>
            <a:off x="5653470" y="2716275"/>
            <a:ext cx="3255874" cy="3945773"/>
          </a:xfrm>
        </p:spPr>
        <p:txBody>
          <a:bodyPr>
            <a:normAutofit/>
          </a:bodyPr>
          <a:lstStyle/>
          <a:p>
            <a:r>
              <a:rPr lang="en-US" dirty="0"/>
              <a:t>Physical examination, immunizations and a  Criminal Background Check.</a:t>
            </a:r>
          </a:p>
          <a:p>
            <a:r>
              <a:rPr lang="en-US" dirty="0"/>
              <a:t>Spring of Junior Year: Technical</a:t>
            </a:r>
          </a:p>
          <a:p>
            <a:r>
              <a:rPr lang="en-US" dirty="0"/>
              <a:t>Spring of Senior Year: Management</a:t>
            </a:r>
          </a:p>
          <a:p>
            <a:pPr marL="0" indent="0">
              <a:buNone/>
            </a:pPr>
            <a:endParaRPr lang="en-US" dirty="0"/>
          </a:p>
          <a:p>
            <a:endParaRPr lang="en-US" dirty="0"/>
          </a:p>
        </p:txBody>
      </p:sp>
    </p:spTree>
    <p:extLst>
      <p:ext uri="{BB962C8B-B14F-4D97-AF65-F5344CB8AC3E}">
        <p14:creationId xmlns:p14="http://schemas.microsoft.com/office/powerpoint/2010/main" val="4198285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93D71-1E23-44B1-835F-F9E458C25BD7}"/>
              </a:ext>
            </a:extLst>
          </p:cNvPr>
          <p:cNvPicPr>
            <a:picLocks/>
          </p:cNvPicPr>
          <p:nvPr/>
        </p:nvPicPr>
        <p:blipFill>
          <a:blip r:embed="rId2" cstate="print"/>
          <a:stretch>
            <a:fillRect/>
          </a:stretch>
        </p:blipFill>
        <p:spPr>
          <a:xfrm>
            <a:off x="0" y="0"/>
            <a:ext cx="10058400" cy="7759700"/>
          </a:xfrm>
          <a:prstGeom prst="rect">
            <a:avLst/>
          </a:prstGeom>
        </p:spPr>
      </p:pic>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3"/>
          <a:stretch>
            <a:fillRect/>
          </a:stretch>
        </p:blipFill>
        <p:spPr>
          <a:xfrm>
            <a:off x="2282" y="-7972"/>
            <a:ext cx="10058400" cy="7772399"/>
          </a:xfrm>
          <a:prstGeom prst="rect">
            <a:avLst/>
          </a:prstGeom>
        </p:spPr>
      </p:pic>
      <p:sp>
        <p:nvSpPr>
          <p:cNvPr id="4" name="TextBox 3">
            <a:extLst>
              <a:ext uri="{FF2B5EF4-FFF2-40B4-BE49-F238E27FC236}">
                <a16:creationId xmlns:a16="http://schemas.microsoft.com/office/drawing/2014/main" id="{36008A20-F039-42A8-A954-146C7A64BCD9}"/>
              </a:ext>
            </a:extLst>
          </p:cNvPr>
          <p:cNvSpPr txBox="1"/>
          <p:nvPr/>
        </p:nvSpPr>
        <p:spPr>
          <a:xfrm>
            <a:off x="1284784" y="1577876"/>
            <a:ext cx="7992888" cy="2308324"/>
          </a:xfrm>
          <a:prstGeom prst="rect">
            <a:avLst/>
          </a:prstGeom>
          <a:noFill/>
        </p:spPr>
        <p:txBody>
          <a:bodyPr wrap="square" rtlCol="0">
            <a:spAutoFit/>
          </a:bodyPr>
          <a:lstStyle/>
          <a:p>
            <a:pPr algn="ctr"/>
            <a:r>
              <a:rPr lang="en-US" sz="7200" b="1" dirty="0">
                <a:solidFill>
                  <a:schemeClr val="bg1"/>
                </a:solidFill>
                <a:effectLst>
                  <a:outerShdw blurRad="38100" dist="38100" dir="2700000" algn="tl">
                    <a:srgbClr val="000000">
                      <a:alpha val="43137"/>
                    </a:srgbClr>
                  </a:outerShdw>
                </a:effectLst>
              </a:rPr>
              <a:t>Department of Public Health</a:t>
            </a:r>
            <a:endParaRPr lang="en-US" sz="7200" dirty="0">
              <a:solidFill>
                <a:schemeClr val="bg1"/>
              </a:solidFill>
            </a:endParaRPr>
          </a:p>
        </p:txBody>
      </p:sp>
      <p:sp>
        <p:nvSpPr>
          <p:cNvPr id="3" name="TextBox 2">
            <a:extLst>
              <a:ext uri="{FF2B5EF4-FFF2-40B4-BE49-F238E27FC236}">
                <a16:creationId xmlns:a16="http://schemas.microsoft.com/office/drawing/2014/main" id="{8A1B42D9-F943-4264-9EFE-373D95DDBB2A}"/>
              </a:ext>
            </a:extLst>
          </p:cNvPr>
          <p:cNvSpPr txBox="1"/>
          <p:nvPr/>
        </p:nvSpPr>
        <p:spPr>
          <a:xfrm>
            <a:off x="2292896" y="4894312"/>
            <a:ext cx="5976664" cy="1200329"/>
          </a:xfrm>
          <a:prstGeom prst="rect">
            <a:avLst/>
          </a:prstGeom>
          <a:noFill/>
        </p:spPr>
        <p:txBody>
          <a:bodyPr wrap="square" rtlCol="0">
            <a:spAutoFit/>
          </a:bodyPr>
          <a:lstStyle/>
          <a:p>
            <a:pPr algn="ctr"/>
            <a:r>
              <a:rPr lang="en-US" sz="3600" dirty="0">
                <a:solidFill>
                  <a:schemeClr val="bg1"/>
                </a:solidFill>
              </a:rPr>
              <a:t>Dr. George Smith, </a:t>
            </a:r>
          </a:p>
          <a:p>
            <a:pPr algn="ctr"/>
            <a:r>
              <a:rPr lang="en-US" sz="3600" dirty="0">
                <a:solidFill>
                  <a:schemeClr val="bg1"/>
                </a:solidFill>
              </a:rPr>
              <a:t>Public Health Faculty</a:t>
            </a:r>
          </a:p>
        </p:txBody>
      </p:sp>
    </p:spTree>
    <p:extLst>
      <p:ext uri="{BB962C8B-B14F-4D97-AF65-F5344CB8AC3E}">
        <p14:creationId xmlns:p14="http://schemas.microsoft.com/office/powerpoint/2010/main" val="3721815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492696" y="2012977"/>
            <a:ext cx="8595377" cy="5517169"/>
          </a:xfrm>
        </p:spPr>
        <p:txBody>
          <a:bodyPr/>
          <a:lstStyle/>
          <a:p>
            <a:pPr marL="0" indent="0">
              <a:buNone/>
            </a:pPr>
            <a:endParaRPr lang="en-US" i="1" dirty="0"/>
          </a:p>
          <a:p>
            <a:pPr marL="0" indent="0">
              <a:buNone/>
            </a:pPr>
            <a:r>
              <a:rPr lang="en-US" i="1" dirty="0"/>
              <a:t>Public health is the science of protecting and improving the health of people and their communities. This work is achieved by promoting healthy lifestyles, researching disease and injury prevention, and detecting, preventing and responding to infectious diseases.</a:t>
            </a:r>
          </a:p>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2" name="Rectangle 1">
            <a:extLst>
              <a:ext uri="{FF2B5EF4-FFF2-40B4-BE49-F238E27FC236}">
                <a16:creationId xmlns:a16="http://schemas.microsoft.com/office/drawing/2014/main" id="{E43CA43C-2919-4803-928E-213292715B60}"/>
              </a:ext>
            </a:extLst>
          </p:cNvPr>
          <p:cNvSpPr/>
          <p:nvPr/>
        </p:nvSpPr>
        <p:spPr>
          <a:xfrm>
            <a:off x="2540897" y="669939"/>
            <a:ext cx="4974503" cy="707886"/>
          </a:xfrm>
          <a:prstGeom prst="rect">
            <a:avLst/>
          </a:prstGeom>
        </p:spPr>
        <p:txBody>
          <a:bodyPr wrap="none">
            <a:spAutoFit/>
          </a:bodyPr>
          <a:lstStyle/>
          <a:p>
            <a:pPr algn="ctr"/>
            <a:r>
              <a:rPr lang="en-US" sz="4000" b="1" dirty="0">
                <a:solidFill>
                  <a:srgbClr val="339933"/>
                </a:solidFill>
                <a:effectLst>
                  <a:outerShdw blurRad="38100" dist="38100" dir="2700000" algn="tl">
                    <a:srgbClr val="000000">
                      <a:alpha val="43137"/>
                    </a:srgbClr>
                  </a:outerShdw>
                </a:effectLst>
              </a:rPr>
              <a:t>What is </a:t>
            </a:r>
            <a:r>
              <a:rPr lang="en-US" sz="4000" b="1" dirty="0">
                <a:solidFill>
                  <a:srgbClr val="339933"/>
                </a:solidFill>
              </a:rPr>
              <a:t>Public</a:t>
            </a:r>
            <a:r>
              <a:rPr lang="en-US" sz="4000" b="1" dirty="0">
                <a:solidFill>
                  <a:srgbClr val="339933"/>
                </a:solidFill>
                <a:effectLst>
                  <a:outerShdw blurRad="38100" dist="38100" dir="2700000" algn="tl">
                    <a:srgbClr val="000000">
                      <a:alpha val="43137"/>
                    </a:srgbClr>
                  </a:outerShdw>
                </a:effectLst>
              </a:rPr>
              <a:t> Health?</a:t>
            </a:r>
            <a:endParaRPr lang="en-US" sz="4000" dirty="0">
              <a:solidFill>
                <a:srgbClr val="339933"/>
              </a:solidFill>
            </a:endParaRPr>
          </a:p>
        </p:txBody>
      </p:sp>
    </p:spTree>
    <p:extLst>
      <p:ext uri="{BB962C8B-B14F-4D97-AF65-F5344CB8AC3E}">
        <p14:creationId xmlns:p14="http://schemas.microsoft.com/office/powerpoint/2010/main" val="3783358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50628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7073" y="1188473"/>
            <a:ext cx="9145016" cy="5517169"/>
          </a:xfrm>
        </p:spPr>
        <p:txBody>
          <a:bodyPr/>
          <a:lstStyle/>
          <a:p>
            <a:pPr marL="0" indent="0">
              <a:buNone/>
            </a:pPr>
            <a:endParaRPr lang="en-US" dirty="0"/>
          </a:p>
          <a:p>
            <a:pPr marL="0" indent="0">
              <a:buNone/>
            </a:pP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2" name="Rectangle 1">
            <a:extLst>
              <a:ext uri="{FF2B5EF4-FFF2-40B4-BE49-F238E27FC236}">
                <a16:creationId xmlns:a16="http://schemas.microsoft.com/office/drawing/2014/main" id="{9ECFE751-298A-4B17-A6FB-E8B1423798B3}"/>
              </a:ext>
            </a:extLst>
          </p:cNvPr>
          <p:cNvSpPr/>
          <p:nvPr/>
        </p:nvSpPr>
        <p:spPr>
          <a:xfrm>
            <a:off x="498376" y="2181327"/>
            <a:ext cx="8322410" cy="4524315"/>
          </a:xfrm>
          <a:prstGeom prst="rect">
            <a:avLst/>
          </a:prstGeom>
        </p:spPr>
        <p:txBody>
          <a:bodyPr wrap="square">
            <a:spAutoFit/>
          </a:bodyPr>
          <a:lstStyle/>
          <a:p>
            <a:pPr marL="457200" indent="-457200">
              <a:buFont typeface="Wingdings" panose="05000000000000000000" pitchFamily="2" charset="2"/>
              <a:buChar char="Ø"/>
            </a:pPr>
            <a:r>
              <a:rPr lang="en-US" sz="3200" dirty="0"/>
              <a:t>Biostatistics</a:t>
            </a:r>
          </a:p>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Epidemiology</a:t>
            </a:r>
          </a:p>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Environmental and Occupational Health</a:t>
            </a:r>
          </a:p>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Health Policy and Administration</a:t>
            </a:r>
          </a:p>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Social and Behavioral Sciences </a:t>
            </a:r>
          </a:p>
        </p:txBody>
      </p:sp>
      <p:sp>
        <p:nvSpPr>
          <p:cNvPr id="4" name="Rectangle 3">
            <a:extLst>
              <a:ext uri="{FF2B5EF4-FFF2-40B4-BE49-F238E27FC236}">
                <a16:creationId xmlns:a16="http://schemas.microsoft.com/office/drawing/2014/main" id="{44156D19-594F-4213-87A7-B8F72B023250}"/>
              </a:ext>
            </a:extLst>
          </p:cNvPr>
          <p:cNvSpPr/>
          <p:nvPr/>
        </p:nvSpPr>
        <p:spPr>
          <a:xfrm>
            <a:off x="1449771" y="569207"/>
            <a:ext cx="7371015" cy="707886"/>
          </a:xfrm>
          <a:prstGeom prst="rect">
            <a:avLst/>
          </a:prstGeom>
        </p:spPr>
        <p:txBody>
          <a:bodyPr wrap="square">
            <a:spAutoFit/>
          </a:bodyPr>
          <a:lstStyle/>
          <a:p>
            <a:r>
              <a:rPr lang="en-US" sz="4000" b="1" dirty="0">
                <a:solidFill>
                  <a:srgbClr val="339933"/>
                </a:solidFill>
                <a:effectLst>
                  <a:outerShdw blurRad="38100" dist="38100" dir="2700000" algn="tl">
                    <a:srgbClr val="000000">
                      <a:alpha val="43137"/>
                    </a:srgbClr>
                  </a:outerShdw>
                </a:effectLst>
              </a:rPr>
              <a:t>Core Disciplines of Public Health</a:t>
            </a:r>
            <a:endParaRPr lang="en-US" sz="4000" dirty="0">
              <a:solidFill>
                <a:srgbClr val="339933"/>
              </a:solidFill>
            </a:endParaRPr>
          </a:p>
        </p:txBody>
      </p:sp>
    </p:spTree>
    <p:extLst>
      <p:ext uri="{BB962C8B-B14F-4D97-AF65-F5344CB8AC3E}">
        <p14:creationId xmlns:p14="http://schemas.microsoft.com/office/powerpoint/2010/main" val="2845182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2" name="Rectangle 1">
            <a:extLst>
              <a:ext uri="{FF2B5EF4-FFF2-40B4-BE49-F238E27FC236}">
                <a16:creationId xmlns:a16="http://schemas.microsoft.com/office/drawing/2014/main" id="{DBEE029E-75CB-4B09-AF4A-6FFA207E29D7}"/>
              </a:ext>
            </a:extLst>
          </p:cNvPr>
          <p:cNvSpPr/>
          <p:nvPr/>
        </p:nvSpPr>
        <p:spPr>
          <a:xfrm>
            <a:off x="492695" y="2306883"/>
            <a:ext cx="4676633" cy="2308324"/>
          </a:xfrm>
          <a:prstGeom prst="rect">
            <a:avLst/>
          </a:prstGeom>
        </p:spPr>
        <p:txBody>
          <a:bodyPr wrap="square">
            <a:spAutoFit/>
          </a:bodyPr>
          <a:lstStyle/>
          <a:p>
            <a:pPr algn="just"/>
            <a:r>
              <a:rPr lang="en-US" sz="2400" dirty="0"/>
              <a:t>The </a:t>
            </a:r>
            <a:r>
              <a:rPr lang="en-US" sz="2400" i="1" dirty="0"/>
              <a:t>10 Essential Public Health Services </a:t>
            </a:r>
            <a:r>
              <a:rPr lang="en-US" sz="2400" dirty="0"/>
              <a:t>provide a framework for public health to protect and promote the health of all people in all communities.</a:t>
            </a:r>
          </a:p>
          <a:p>
            <a:r>
              <a:rPr lang="en-US" sz="2400" dirty="0"/>
              <a:t>(CDC, 2020). </a:t>
            </a:r>
            <a:endParaRPr lang="en-US" sz="2400" dirty="0">
              <a:latin typeface="Arial" panose="020B0604020202020204" pitchFamily="34" charset="0"/>
              <a:ea typeface="Calibri" panose="020F0502020204030204" pitchFamily="34" charset="0"/>
              <a:cs typeface="Arial" panose="020B0604020202020204" pitchFamily="34" charset="0"/>
            </a:endParaRPr>
          </a:p>
        </p:txBody>
      </p:sp>
      <p:pic>
        <p:nvPicPr>
          <p:cNvPr id="7" name="Content Placeholder 3" descr="A picture containing device&#10;&#10;Description automatically generated">
            <a:extLst>
              <a:ext uri="{FF2B5EF4-FFF2-40B4-BE49-F238E27FC236}">
                <a16:creationId xmlns:a16="http://schemas.microsoft.com/office/drawing/2014/main" id="{37E50D29-3F78-4223-ACBD-325FA8DB408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16481" y="2013992"/>
            <a:ext cx="4415881" cy="4406176"/>
          </a:xfrm>
          <a:prstGeom prst="rect">
            <a:avLst/>
          </a:prstGeom>
        </p:spPr>
      </p:pic>
      <p:sp>
        <p:nvSpPr>
          <p:cNvPr id="4" name="Rectangle 3">
            <a:extLst>
              <a:ext uri="{FF2B5EF4-FFF2-40B4-BE49-F238E27FC236}">
                <a16:creationId xmlns:a16="http://schemas.microsoft.com/office/drawing/2014/main" id="{A59B1332-1627-42E0-BA26-87D69CF8BFBE}"/>
              </a:ext>
            </a:extLst>
          </p:cNvPr>
          <p:cNvSpPr/>
          <p:nvPr/>
        </p:nvSpPr>
        <p:spPr>
          <a:xfrm>
            <a:off x="1457130" y="907826"/>
            <a:ext cx="6753515" cy="646331"/>
          </a:xfrm>
          <a:prstGeom prst="rect">
            <a:avLst/>
          </a:prstGeom>
        </p:spPr>
        <p:txBody>
          <a:bodyPr wrap="none">
            <a:spAutoFit/>
          </a:bodyPr>
          <a:lstStyle/>
          <a:p>
            <a:pPr algn="ctr"/>
            <a:r>
              <a:rPr lang="en-US" sz="3600" b="1" dirty="0">
                <a:solidFill>
                  <a:srgbClr val="339933"/>
                </a:solidFill>
                <a:effectLst>
                  <a:outerShdw blurRad="38100" dist="38100" dir="2700000" algn="tl">
                    <a:srgbClr val="000000">
                      <a:alpha val="43137"/>
                    </a:srgbClr>
                  </a:outerShdw>
                </a:effectLst>
              </a:rPr>
              <a:t>10 Essential Public Health Services</a:t>
            </a:r>
          </a:p>
        </p:txBody>
      </p:sp>
    </p:spTree>
    <p:extLst>
      <p:ext uri="{BB962C8B-B14F-4D97-AF65-F5344CB8AC3E}">
        <p14:creationId xmlns:p14="http://schemas.microsoft.com/office/powerpoint/2010/main" val="3446155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7073" y="1188473"/>
            <a:ext cx="9145016" cy="5517169"/>
          </a:xfrm>
        </p:spPr>
        <p:txBody>
          <a:bodyPr/>
          <a:lstStyle/>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2" name="Rectangle 1">
            <a:extLst>
              <a:ext uri="{FF2B5EF4-FFF2-40B4-BE49-F238E27FC236}">
                <a16:creationId xmlns:a16="http://schemas.microsoft.com/office/drawing/2014/main" id="{88E88FDC-DEC6-40E6-B2D2-CA64BB86D89A}"/>
              </a:ext>
            </a:extLst>
          </p:cNvPr>
          <p:cNvSpPr/>
          <p:nvPr/>
        </p:nvSpPr>
        <p:spPr>
          <a:xfrm>
            <a:off x="519121" y="6369161"/>
            <a:ext cx="8280920" cy="646331"/>
          </a:xfrm>
          <a:prstGeom prst="rect">
            <a:avLst/>
          </a:prstGeom>
        </p:spPr>
        <p:txBody>
          <a:bodyPr wrap="square">
            <a:spAutoFit/>
          </a:bodyPr>
          <a:lstStyle/>
          <a:p>
            <a:r>
              <a:rPr lang="en-US" dirty="0"/>
              <a:t>Source: Published in MMWR (Morbidity and Mortality Weekly Report) by the U.S. Centers for Disease Control and Prevention (CDC)</a:t>
            </a:r>
          </a:p>
        </p:txBody>
      </p:sp>
      <p:sp>
        <p:nvSpPr>
          <p:cNvPr id="4" name="Rectangle 3">
            <a:extLst>
              <a:ext uri="{FF2B5EF4-FFF2-40B4-BE49-F238E27FC236}">
                <a16:creationId xmlns:a16="http://schemas.microsoft.com/office/drawing/2014/main" id="{2FF5FF0D-1FD8-4C3F-A067-785551EBCEED}"/>
              </a:ext>
            </a:extLst>
          </p:cNvPr>
          <p:cNvSpPr/>
          <p:nvPr/>
        </p:nvSpPr>
        <p:spPr>
          <a:xfrm>
            <a:off x="699141" y="1315023"/>
            <a:ext cx="7920880" cy="4832092"/>
          </a:xfrm>
          <a:prstGeom prst="rect">
            <a:avLst/>
          </a:prstGeom>
        </p:spPr>
        <p:txBody>
          <a:bodyPr wrap="square">
            <a:spAutoFit/>
          </a:bodyPr>
          <a:lstStyle/>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Vaccination</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Motor-vehicle safety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Safer workplaces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Control of infectious diseases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Decline in deaths from coronary heart disease and stroke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Safer and healthier foods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Healthier mothers and babies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Family planning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Fluoridation of drinking water </a:t>
            </a:r>
          </a:p>
          <a:p>
            <a:pPr marL="614244" indent="-802839">
              <a:spcBef>
                <a:spcPts val="0"/>
              </a:spcBef>
              <a:buFont typeface="+mj-lt"/>
              <a:buAutoNum type="arabicPeriod"/>
            </a:pPr>
            <a:r>
              <a:rPr lang="en-US" sz="2800" dirty="0">
                <a:latin typeface="Calibri" panose="020F0502020204030204" pitchFamily="34" charset="0"/>
                <a:ea typeface="Calibri" panose="020F0502020204030204" pitchFamily="34" charset="0"/>
                <a:cs typeface="Times New Roman" panose="02020603050405020304" pitchFamily="18" charset="0"/>
              </a:rPr>
              <a:t>Recognition of tobacco use as a health hazard</a:t>
            </a:r>
          </a:p>
        </p:txBody>
      </p:sp>
      <p:sp>
        <p:nvSpPr>
          <p:cNvPr id="5" name="Rectangle 4">
            <a:extLst>
              <a:ext uri="{FF2B5EF4-FFF2-40B4-BE49-F238E27FC236}">
                <a16:creationId xmlns:a16="http://schemas.microsoft.com/office/drawing/2014/main" id="{F3AB0F63-D7A1-4A29-99F0-8564EA974720}"/>
              </a:ext>
            </a:extLst>
          </p:cNvPr>
          <p:cNvSpPr/>
          <p:nvPr/>
        </p:nvSpPr>
        <p:spPr>
          <a:xfrm>
            <a:off x="1114343" y="132239"/>
            <a:ext cx="7229557" cy="1077218"/>
          </a:xfrm>
          <a:prstGeom prst="rect">
            <a:avLst/>
          </a:prstGeom>
        </p:spPr>
        <p:txBody>
          <a:bodyPr wrap="square">
            <a:spAutoFit/>
          </a:bodyPr>
          <a:lstStyle/>
          <a:p>
            <a:r>
              <a:rPr lang="en-US" sz="3200" b="1" dirty="0">
                <a:solidFill>
                  <a:srgbClr val="33993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Ten Great Public Health Achievements</a:t>
            </a:r>
            <a:br>
              <a:rPr lang="en-US" sz="3200" b="1" dirty="0">
                <a:solidFill>
                  <a:srgbClr val="33993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r>
              <a:rPr lang="en-US" sz="3200" b="1" dirty="0">
                <a:solidFill>
                  <a:srgbClr val="33993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United States, 1900-1999 </a:t>
            </a:r>
            <a:endParaRPr lang="en-US" sz="3200" b="1" dirty="0">
              <a:solidFill>
                <a:srgbClr val="339933"/>
              </a:solidFill>
            </a:endParaRPr>
          </a:p>
        </p:txBody>
      </p:sp>
    </p:spTree>
    <p:extLst>
      <p:ext uri="{BB962C8B-B14F-4D97-AF65-F5344CB8AC3E}">
        <p14:creationId xmlns:p14="http://schemas.microsoft.com/office/powerpoint/2010/main" val="2826275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13665" y="-376534"/>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7073" y="1188473"/>
            <a:ext cx="9145016" cy="5517169"/>
          </a:xfrm>
        </p:spPr>
        <p:txBody>
          <a:bodyPr/>
          <a:lstStyle/>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4" name="Rectangle 3">
            <a:extLst>
              <a:ext uri="{FF2B5EF4-FFF2-40B4-BE49-F238E27FC236}">
                <a16:creationId xmlns:a16="http://schemas.microsoft.com/office/drawing/2014/main" id="{44156D19-594F-4213-87A7-B8F72B023250}"/>
              </a:ext>
            </a:extLst>
          </p:cNvPr>
          <p:cNvSpPr/>
          <p:nvPr/>
        </p:nvSpPr>
        <p:spPr>
          <a:xfrm>
            <a:off x="1979842" y="324524"/>
            <a:ext cx="6386748" cy="707886"/>
          </a:xfrm>
          <a:prstGeom prst="rect">
            <a:avLst/>
          </a:prstGeom>
        </p:spPr>
        <p:txBody>
          <a:bodyPr wrap="none">
            <a:spAutoFit/>
          </a:bodyPr>
          <a:lstStyle/>
          <a:p>
            <a:r>
              <a:rPr lang="en-US" sz="4000" b="1" dirty="0">
                <a:solidFill>
                  <a:srgbClr val="339933"/>
                </a:solidFill>
                <a:effectLst>
                  <a:outerShdw blurRad="38100" dist="38100" dir="2700000" algn="tl">
                    <a:srgbClr val="000000">
                      <a:alpha val="43137"/>
                    </a:srgbClr>
                  </a:outerShdw>
                </a:effectLst>
              </a:rPr>
              <a:t>Department of Public Health</a:t>
            </a:r>
            <a:endParaRPr lang="en-US" sz="4000" dirty="0">
              <a:solidFill>
                <a:srgbClr val="339933"/>
              </a:solidFill>
            </a:endParaRPr>
          </a:p>
        </p:txBody>
      </p:sp>
      <p:sp>
        <p:nvSpPr>
          <p:cNvPr id="5" name="Rectangle 4">
            <a:extLst>
              <a:ext uri="{FF2B5EF4-FFF2-40B4-BE49-F238E27FC236}">
                <a16:creationId xmlns:a16="http://schemas.microsoft.com/office/drawing/2014/main" id="{01BF65F5-E5D1-4403-92E6-86D2594479F4}"/>
              </a:ext>
            </a:extLst>
          </p:cNvPr>
          <p:cNvSpPr/>
          <p:nvPr/>
        </p:nvSpPr>
        <p:spPr>
          <a:xfrm>
            <a:off x="287060" y="1567277"/>
            <a:ext cx="9422660" cy="5262979"/>
          </a:xfrm>
          <a:prstGeom prst="rect">
            <a:avLst/>
          </a:prstGeom>
        </p:spPr>
        <p:txBody>
          <a:bodyPr wrap="square">
            <a:spAutoFit/>
          </a:bodyPr>
          <a:lstStyle/>
          <a:p>
            <a:r>
              <a:rPr lang="en-US" sz="2400" b="1" dirty="0">
                <a:solidFill>
                  <a:srgbClr val="008000"/>
                </a:solidFill>
                <a:effectLst>
                  <a:outerShdw blurRad="38100" dist="38100" dir="2700000" algn="tl">
                    <a:srgbClr val="000000">
                      <a:alpha val="43137"/>
                    </a:srgbClr>
                  </a:outerShdw>
                </a:effectLst>
              </a:rPr>
              <a:t>Mission</a:t>
            </a:r>
          </a:p>
          <a:p>
            <a:r>
              <a:rPr lang="en-US" sz="2400" dirty="0">
                <a:solidFill>
                  <a:srgbClr val="424242"/>
                </a:solidFill>
              </a:rPr>
              <a:t>The mission of the Department of Public Health at Chicago State University is to provide community/public health and pre-physical therapy education to a culturally diverse, non-traditional and traditional student body. Our academic programs promote interdisciplinary educational experiences in the classroom setting and service learning experiences in the community where students apply their critical thinking skills.</a:t>
            </a:r>
          </a:p>
          <a:p>
            <a:r>
              <a:rPr lang="en-US" sz="2400" b="1" dirty="0">
                <a:solidFill>
                  <a:srgbClr val="008000"/>
                </a:solidFill>
                <a:effectLst>
                  <a:outerShdw blurRad="38100" dist="38100" dir="2700000" algn="tl">
                    <a:srgbClr val="000000">
                      <a:alpha val="43137"/>
                    </a:srgbClr>
                  </a:outerShdw>
                </a:effectLst>
              </a:rPr>
              <a:t>Vision</a:t>
            </a:r>
          </a:p>
          <a:p>
            <a:r>
              <a:rPr lang="en-US" sz="2400" dirty="0">
                <a:solidFill>
                  <a:srgbClr val="424242"/>
                </a:solidFill>
              </a:rPr>
              <a:t>The Department of Public Health at Chicago State University seeks national and international recognition as a leader in teaching, research and service. We motivate our students to become lifelong learners and to seek professional/graduate studies in the area of epidemiology and biostatistics, public health administration and policies, and physical therapy. </a:t>
            </a:r>
          </a:p>
        </p:txBody>
      </p:sp>
    </p:spTree>
    <p:extLst>
      <p:ext uri="{BB962C8B-B14F-4D97-AF65-F5344CB8AC3E}">
        <p14:creationId xmlns:p14="http://schemas.microsoft.com/office/powerpoint/2010/main" val="293708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5786" y="3869667"/>
            <a:ext cx="2080955" cy="2060243"/>
            <a:chOff x="0" y="0"/>
            <a:chExt cx="5830503" cy="5772472"/>
          </a:xfrm>
        </p:grpSpPr>
        <p:sp>
          <p:nvSpPr>
            <p:cNvPr id="3" name="Freeform 3"/>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6"/>
              </a:srgbClr>
            </a:solidFill>
          </p:spPr>
        </p:sp>
      </p:grpSp>
      <p:grpSp>
        <p:nvGrpSpPr>
          <p:cNvPr id="4" name="Group 4"/>
          <p:cNvGrpSpPr/>
          <p:nvPr/>
        </p:nvGrpSpPr>
        <p:grpSpPr>
          <a:xfrm>
            <a:off x="1634219" y="1674071"/>
            <a:ext cx="6789967" cy="901016"/>
            <a:chOff x="0" y="-57151"/>
            <a:chExt cx="16460524" cy="2184281"/>
          </a:xfrm>
        </p:grpSpPr>
        <p:sp>
          <p:nvSpPr>
            <p:cNvPr id="5" name="TextBox 5"/>
            <p:cNvSpPr txBox="1"/>
            <p:nvPr/>
          </p:nvSpPr>
          <p:spPr>
            <a:xfrm>
              <a:off x="0" y="-57151"/>
              <a:ext cx="16460524" cy="2184281"/>
            </a:xfrm>
            <a:prstGeom prst="rect">
              <a:avLst/>
            </a:prstGeom>
          </p:spPr>
          <p:txBody>
            <a:bodyPr lIns="0" tIns="0" rIns="0" bIns="0" rtlCol="0" anchor="t">
              <a:spAutoFit/>
            </a:bodyPr>
            <a:lstStyle/>
            <a:p>
              <a:pPr algn="ctr">
                <a:lnSpc>
                  <a:spcPts val="3575"/>
                </a:lnSpc>
              </a:pPr>
              <a:r>
                <a:rPr lang="en-US" sz="2750" spc="55" dirty="0">
                  <a:solidFill>
                    <a:srgbClr val="191919"/>
                  </a:solidFill>
                  <a:latin typeface="Aileron Thin Bold"/>
                </a:rPr>
                <a:t>College of Health Sciences</a:t>
              </a:r>
            </a:p>
            <a:p>
              <a:pPr algn="ctr">
                <a:lnSpc>
                  <a:spcPts val="3575"/>
                </a:lnSpc>
              </a:pPr>
              <a:r>
                <a:rPr lang="en-US" sz="2750" spc="55" dirty="0">
                  <a:solidFill>
                    <a:srgbClr val="191919"/>
                  </a:solidFill>
                  <a:latin typeface="Aileron Thin Bold"/>
                </a:rPr>
                <a:t>Highlights</a:t>
              </a:r>
            </a:p>
          </p:txBody>
        </p:sp>
        <p:sp>
          <p:nvSpPr>
            <p:cNvPr id="6" name="TextBox 6"/>
            <p:cNvSpPr txBox="1"/>
            <p:nvPr/>
          </p:nvSpPr>
          <p:spPr>
            <a:xfrm>
              <a:off x="0" y="1347758"/>
              <a:ext cx="16460524" cy="583690"/>
            </a:xfrm>
            <a:prstGeom prst="rect">
              <a:avLst/>
            </a:prstGeom>
          </p:spPr>
          <p:txBody>
            <a:bodyPr lIns="0" tIns="0" rIns="0" bIns="0" rtlCol="0" anchor="t">
              <a:spAutoFit/>
            </a:bodyPr>
            <a:lstStyle/>
            <a:p>
              <a:pPr algn="ctr">
                <a:lnSpc>
                  <a:spcPts val="2002"/>
                </a:lnSpc>
              </a:pPr>
              <a:endParaRPr lang="en-US" sz="1430" spc="72" dirty="0">
                <a:solidFill>
                  <a:srgbClr val="191919"/>
                </a:solidFill>
                <a:latin typeface="Aileron Regular"/>
              </a:endParaRPr>
            </a:p>
          </p:txBody>
        </p:sp>
      </p:grpSp>
      <p:grpSp>
        <p:nvGrpSpPr>
          <p:cNvPr id="7" name="Group 7"/>
          <p:cNvGrpSpPr/>
          <p:nvPr/>
        </p:nvGrpSpPr>
        <p:grpSpPr>
          <a:xfrm>
            <a:off x="784013" y="4196115"/>
            <a:ext cx="1644500" cy="776952"/>
            <a:chOff x="0" y="-47625"/>
            <a:chExt cx="3986665" cy="1883519"/>
          </a:xfrm>
        </p:grpSpPr>
        <p:sp>
          <p:nvSpPr>
            <p:cNvPr id="8" name="TextBox 8"/>
            <p:cNvSpPr txBox="1"/>
            <p:nvPr/>
          </p:nvSpPr>
          <p:spPr>
            <a:xfrm>
              <a:off x="0" y="-47625"/>
              <a:ext cx="3986665" cy="1087633"/>
            </a:xfrm>
            <a:prstGeom prst="rect">
              <a:avLst/>
            </a:prstGeom>
          </p:spPr>
          <p:txBody>
            <a:bodyPr lIns="0" tIns="0" rIns="0" bIns="0" rtlCol="0" anchor="t">
              <a:spAutoFit/>
            </a:bodyPr>
            <a:lstStyle/>
            <a:p>
              <a:pPr algn="ctr">
                <a:lnSpc>
                  <a:spcPts val="1848"/>
                </a:lnSpc>
              </a:pPr>
              <a:r>
                <a:rPr lang="en-US" sz="1320" spc="160" dirty="0">
                  <a:solidFill>
                    <a:srgbClr val="191919"/>
                  </a:solidFill>
                  <a:latin typeface="Aileron Regular Bold"/>
                </a:rPr>
                <a:t>100% JOB PLACEMENT</a:t>
              </a:r>
            </a:p>
          </p:txBody>
        </p:sp>
        <p:sp>
          <p:nvSpPr>
            <p:cNvPr id="9" name="TextBox 9"/>
            <p:cNvSpPr txBox="1"/>
            <p:nvPr/>
          </p:nvSpPr>
          <p:spPr>
            <a:xfrm>
              <a:off x="0" y="1353710"/>
              <a:ext cx="3986665" cy="482184"/>
            </a:xfrm>
            <a:prstGeom prst="rect">
              <a:avLst/>
            </a:prstGeom>
          </p:spPr>
          <p:txBody>
            <a:bodyPr lIns="0" tIns="0" rIns="0" bIns="0" rtlCol="0" anchor="t">
              <a:spAutoFit/>
            </a:bodyPr>
            <a:lstStyle/>
            <a:p>
              <a:pPr algn="ctr">
                <a:lnSpc>
                  <a:spcPts val="1724"/>
                </a:lnSpc>
              </a:pPr>
              <a:endParaRPr lang="en-US" sz="1045" spc="33" dirty="0">
                <a:solidFill>
                  <a:srgbClr val="191919"/>
                </a:solidFill>
                <a:latin typeface="Aileron Regular"/>
              </a:endParaRPr>
            </a:p>
          </p:txBody>
        </p:sp>
      </p:grpSp>
      <p:grpSp>
        <p:nvGrpSpPr>
          <p:cNvPr id="10" name="Group 10"/>
          <p:cNvGrpSpPr/>
          <p:nvPr/>
        </p:nvGrpSpPr>
        <p:grpSpPr>
          <a:xfrm>
            <a:off x="2847745" y="3869667"/>
            <a:ext cx="2080955" cy="2060243"/>
            <a:chOff x="0" y="0"/>
            <a:chExt cx="5830503" cy="5772472"/>
          </a:xfrm>
        </p:grpSpPr>
        <p:sp>
          <p:nvSpPr>
            <p:cNvPr id="11" name="Freeform 11"/>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6"/>
              </a:srgbClr>
            </a:solidFill>
          </p:spPr>
        </p:sp>
      </p:grpSp>
      <p:grpSp>
        <p:nvGrpSpPr>
          <p:cNvPr id="12" name="Group 12"/>
          <p:cNvGrpSpPr/>
          <p:nvPr/>
        </p:nvGrpSpPr>
        <p:grpSpPr>
          <a:xfrm>
            <a:off x="5129704" y="3869667"/>
            <a:ext cx="2080955" cy="2060243"/>
            <a:chOff x="0" y="0"/>
            <a:chExt cx="5830503" cy="5772472"/>
          </a:xfrm>
        </p:grpSpPr>
        <p:sp>
          <p:nvSpPr>
            <p:cNvPr id="13" name="Freeform 13"/>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6"/>
              </a:srgbClr>
            </a:solidFill>
          </p:spPr>
        </p:sp>
      </p:grpSp>
      <p:grpSp>
        <p:nvGrpSpPr>
          <p:cNvPr id="14" name="Group 14"/>
          <p:cNvGrpSpPr/>
          <p:nvPr/>
        </p:nvGrpSpPr>
        <p:grpSpPr>
          <a:xfrm>
            <a:off x="7411663" y="3869667"/>
            <a:ext cx="2080955" cy="2060243"/>
            <a:chOff x="0" y="0"/>
            <a:chExt cx="5830503" cy="5772472"/>
          </a:xfrm>
        </p:grpSpPr>
        <p:sp>
          <p:nvSpPr>
            <p:cNvPr id="15" name="Freeform 15"/>
            <p:cNvSpPr/>
            <p:nvPr/>
          </p:nvSpPr>
          <p:spPr>
            <a:xfrm>
              <a:off x="0" y="0"/>
              <a:ext cx="5830503" cy="5772472"/>
            </a:xfrm>
            <a:custGeom>
              <a:avLst/>
              <a:gdLst/>
              <a:ahLst/>
              <a:cxnLst/>
              <a:rect l="l" t="t" r="r" b="b"/>
              <a:pathLst>
                <a:path w="5830503" h="5772472">
                  <a:moveTo>
                    <a:pt x="0" y="0"/>
                  </a:moveTo>
                  <a:lnTo>
                    <a:pt x="0" y="5772472"/>
                  </a:lnTo>
                  <a:lnTo>
                    <a:pt x="5830503" y="5772472"/>
                  </a:lnTo>
                  <a:lnTo>
                    <a:pt x="5830503" y="0"/>
                  </a:lnTo>
                  <a:lnTo>
                    <a:pt x="0" y="0"/>
                  </a:lnTo>
                  <a:close/>
                  <a:moveTo>
                    <a:pt x="5769542" y="5711512"/>
                  </a:moveTo>
                  <a:lnTo>
                    <a:pt x="59690" y="5711512"/>
                  </a:lnTo>
                  <a:lnTo>
                    <a:pt x="59690" y="59690"/>
                  </a:lnTo>
                  <a:lnTo>
                    <a:pt x="5769542" y="59690"/>
                  </a:lnTo>
                  <a:lnTo>
                    <a:pt x="5769542" y="5711512"/>
                  </a:lnTo>
                  <a:close/>
                </a:path>
              </a:pathLst>
            </a:custGeom>
            <a:solidFill>
              <a:srgbClr val="191919">
                <a:alpha val="6666"/>
              </a:srgbClr>
            </a:solidFill>
          </p:spPr>
        </p:sp>
      </p:grpSp>
      <p:grpSp>
        <p:nvGrpSpPr>
          <p:cNvPr id="16" name="Group 16"/>
          <p:cNvGrpSpPr/>
          <p:nvPr/>
        </p:nvGrpSpPr>
        <p:grpSpPr>
          <a:xfrm>
            <a:off x="3065972" y="4196115"/>
            <a:ext cx="1644500" cy="776952"/>
            <a:chOff x="0" y="-47625"/>
            <a:chExt cx="3986665" cy="1883519"/>
          </a:xfrm>
        </p:grpSpPr>
        <p:sp>
          <p:nvSpPr>
            <p:cNvPr id="17" name="TextBox 17"/>
            <p:cNvSpPr txBox="1"/>
            <p:nvPr/>
          </p:nvSpPr>
          <p:spPr>
            <a:xfrm>
              <a:off x="0" y="-47625"/>
              <a:ext cx="3986665" cy="1087633"/>
            </a:xfrm>
            <a:prstGeom prst="rect">
              <a:avLst/>
            </a:prstGeom>
          </p:spPr>
          <p:txBody>
            <a:bodyPr lIns="0" tIns="0" rIns="0" bIns="0" rtlCol="0" anchor="t">
              <a:spAutoFit/>
            </a:bodyPr>
            <a:lstStyle/>
            <a:p>
              <a:pPr algn="ctr">
                <a:lnSpc>
                  <a:spcPts val="1848"/>
                </a:lnSpc>
              </a:pPr>
              <a:r>
                <a:rPr lang="en-US" sz="1320" spc="160" dirty="0">
                  <a:solidFill>
                    <a:srgbClr val="191919"/>
                  </a:solidFill>
                  <a:latin typeface="Aileron Regular Bold"/>
                </a:rPr>
                <a:t>EVIDENCE BASE</a:t>
              </a:r>
            </a:p>
            <a:p>
              <a:pPr algn="ctr">
                <a:lnSpc>
                  <a:spcPts val="1848"/>
                </a:lnSpc>
              </a:pPr>
              <a:r>
                <a:rPr lang="en-US" sz="1320" spc="160" dirty="0">
                  <a:solidFill>
                    <a:srgbClr val="191919"/>
                  </a:solidFill>
                  <a:latin typeface="Aileron Regular Bold"/>
                </a:rPr>
                <a:t>RESEARCH</a:t>
              </a:r>
            </a:p>
          </p:txBody>
        </p:sp>
        <p:sp>
          <p:nvSpPr>
            <p:cNvPr id="18" name="TextBox 18"/>
            <p:cNvSpPr txBox="1"/>
            <p:nvPr/>
          </p:nvSpPr>
          <p:spPr>
            <a:xfrm>
              <a:off x="0" y="1353710"/>
              <a:ext cx="3986665" cy="482184"/>
            </a:xfrm>
            <a:prstGeom prst="rect">
              <a:avLst/>
            </a:prstGeom>
          </p:spPr>
          <p:txBody>
            <a:bodyPr lIns="0" tIns="0" rIns="0" bIns="0" rtlCol="0" anchor="t">
              <a:spAutoFit/>
            </a:bodyPr>
            <a:lstStyle/>
            <a:p>
              <a:pPr algn="ctr">
                <a:lnSpc>
                  <a:spcPts val="1724"/>
                </a:lnSpc>
              </a:pPr>
              <a:endParaRPr lang="en-US" sz="1045" spc="33" dirty="0">
                <a:solidFill>
                  <a:srgbClr val="191919"/>
                </a:solidFill>
                <a:latin typeface="Aileron Regular"/>
              </a:endParaRPr>
            </a:p>
          </p:txBody>
        </p:sp>
      </p:grpSp>
      <p:grpSp>
        <p:nvGrpSpPr>
          <p:cNvPr id="19" name="Group 19"/>
          <p:cNvGrpSpPr/>
          <p:nvPr/>
        </p:nvGrpSpPr>
        <p:grpSpPr>
          <a:xfrm>
            <a:off x="5347930" y="4196115"/>
            <a:ext cx="1769022" cy="776952"/>
            <a:chOff x="0" y="-47625"/>
            <a:chExt cx="4288537" cy="1883519"/>
          </a:xfrm>
        </p:grpSpPr>
        <p:sp>
          <p:nvSpPr>
            <p:cNvPr id="20" name="TextBox 20"/>
            <p:cNvSpPr txBox="1"/>
            <p:nvPr/>
          </p:nvSpPr>
          <p:spPr>
            <a:xfrm>
              <a:off x="0" y="-47625"/>
              <a:ext cx="4288537" cy="1647226"/>
            </a:xfrm>
            <a:prstGeom prst="rect">
              <a:avLst/>
            </a:prstGeom>
          </p:spPr>
          <p:txBody>
            <a:bodyPr wrap="square" lIns="0" tIns="0" rIns="0" bIns="0" rtlCol="0" anchor="t">
              <a:spAutoFit/>
            </a:bodyPr>
            <a:lstStyle/>
            <a:p>
              <a:pPr algn="ctr">
                <a:lnSpc>
                  <a:spcPts val="1848"/>
                </a:lnSpc>
              </a:pPr>
              <a:r>
                <a:rPr lang="en-US" sz="1320" spc="160" dirty="0">
                  <a:solidFill>
                    <a:srgbClr val="191919"/>
                  </a:solidFill>
                  <a:latin typeface="Aileron Regular Bold"/>
                </a:rPr>
                <a:t>INTER-PROFESSIONAL COLLABORATION</a:t>
              </a:r>
            </a:p>
          </p:txBody>
        </p:sp>
        <p:sp>
          <p:nvSpPr>
            <p:cNvPr id="21" name="TextBox 21"/>
            <p:cNvSpPr txBox="1"/>
            <p:nvPr/>
          </p:nvSpPr>
          <p:spPr>
            <a:xfrm>
              <a:off x="0" y="1353710"/>
              <a:ext cx="3986666" cy="482184"/>
            </a:xfrm>
            <a:prstGeom prst="rect">
              <a:avLst/>
            </a:prstGeom>
          </p:spPr>
          <p:txBody>
            <a:bodyPr lIns="0" tIns="0" rIns="0" bIns="0" rtlCol="0" anchor="t">
              <a:spAutoFit/>
            </a:bodyPr>
            <a:lstStyle/>
            <a:p>
              <a:pPr algn="ctr">
                <a:lnSpc>
                  <a:spcPts val="1724"/>
                </a:lnSpc>
              </a:pPr>
              <a:r>
                <a:rPr lang="en-US" sz="1045" spc="33" dirty="0">
                  <a:solidFill>
                    <a:srgbClr val="191919"/>
                  </a:solidFill>
                  <a:latin typeface="Aileron Regular"/>
                </a:rPr>
                <a:t>.</a:t>
              </a:r>
            </a:p>
          </p:txBody>
        </p:sp>
      </p:grpSp>
      <p:grpSp>
        <p:nvGrpSpPr>
          <p:cNvPr id="22" name="Group 22"/>
          <p:cNvGrpSpPr/>
          <p:nvPr/>
        </p:nvGrpSpPr>
        <p:grpSpPr>
          <a:xfrm>
            <a:off x="7629888" y="4196115"/>
            <a:ext cx="1644500" cy="776952"/>
            <a:chOff x="0" y="-47625"/>
            <a:chExt cx="3986665" cy="1883519"/>
          </a:xfrm>
        </p:grpSpPr>
        <p:sp>
          <p:nvSpPr>
            <p:cNvPr id="23" name="TextBox 23"/>
            <p:cNvSpPr txBox="1"/>
            <p:nvPr/>
          </p:nvSpPr>
          <p:spPr>
            <a:xfrm>
              <a:off x="0" y="-47625"/>
              <a:ext cx="3986665" cy="1087633"/>
            </a:xfrm>
            <a:prstGeom prst="rect">
              <a:avLst/>
            </a:prstGeom>
          </p:spPr>
          <p:txBody>
            <a:bodyPr lIns="0" tIns="0" rIns="0" bIns="0" rtlCol="0" anchor="t">
              <a:spAutoFit/>
            </a:bodyPr>
            <a:lstStyle/>
            <a:p>
              <a:pPr algn="ctr">
                <a:lnSpc>
                  <a:spcPts val="1848"/>
                </a:lnSpc>
              </a:pPr>
              <a:r>
                <a:rPr lang="en-US" sz="1320" spc="160" dirty="0">
                  <a:solidFill>
                    <a:srgbClr val="191919"/>
                  </a:solidFill>
                  <a:latin typeface="Aileron Regular Bold"/>
                </a:rPr>
                <a:t>1:12 FACULTY STUDENT RATIO</a:t>
              </a:r>
            </a:p>
          </p:txBody>
        </p:sp>
        <p:sp>
          <p:nvSpPr>
            <p:cNvPr id="24" name="TextBox 24"/>
            <p:cNvSpPr txBox="1"/>
            <p:nvPr/>
          </p:nvSpPr>
          <p:spPr>
            <a:xfrm>
              <a:off x="0" y="1353710"/>
              <a:ext cx="3986665" cy="482184"/>
            </a:xfrm>
            <a:prstGeom prst="rect">
              <a:avLst/>
            </a:prstGeom>
          </p:spPr>
          <p:txBody>
            <a:bodyPr lIns="0" tIns="0" rIns="0" bIns="0" rtlCol="0" anchor="t">
              <a:spAutoFit/>
            </a:bodyPr>
            <a:lstStyle/>
            <a:p>
              <a:pPr algn="ctr">
                <a:lnSpc>
                  <a:spcPts val="1724"/>
                </a:lnSpc>
              </a:pPr>
              <a:endParaRPr lang="en-US" sz="1045" spc="33" dirty="0">
                <a:solidFill>
                  <a:srgbClr val="191919"/>
                </a:solidFill>
                <a:latin typeface="Aileron Regular"/>
              </a:endParaRPr>
            </a:p>
          </p:txBody>
        </p:sp>
      </p:grpSp>
      <p:sp>
        <p:nvSpPr>
          <p:cNvPr id="25" name="AutoShape 25"/>
          <p:cNvSpPr/>
          <p:nvPr/>
        </p:nvSpPr>
        <p:spPr>
          <a:xfrm>
            <a:off x="1153593" y="3177187"/>
            <a:ext cx="905341" cy="709014"/>
          </a:xfrm>
          <a:prstGeom prst="rect">
            <a:avLst/>
          </a:prstGeom>
          <a:solidFill>
            <a:srgbClr val="86EAE9"/>
          </a:solidFill>
        </p:spPr>
      </p:sp>
      <p:sp>
        <p:nvSpPr>
          <p:cNvPr id="26" name="AutoShape 26"/>
          <p:cNvSpPr/>
          <p:nvPr/>
        </p:nvSpPr>
        <p:spPr>
          <a:xfrm>
            <a:off x="5717511" y="3171112"/>
            <a:ext cx="905341" cy="709014"/>
          </a:xfrm>
          <a:prstGeom prst="rect">
            <a:avLst/>
          </a:prstGeom>
          <a:solidFill>
            <a:srgbClr val="37C9EF"/>
          </a:solidFill>
        </p:spPr>
      </p:sp>
      <p:sp>
        <p:nvSpPr>
          <p:cNvPr id="27" name="AutoShape 27"/>
          <p:cNvSpPr/>
          <p:nvPr/>
        </p:nvSpPr>
        <p:spPr>
          <a:xfrm>
            <a:off x="3435552" y="3171112"/>
            <a:ext cx="905341" cy="709014"/>
          </a:xfrm>
          <a:prstGeom prst="rect">
            <a:avLst/>
          </a:prstGeom>
          <a:solidFill>
            <a:srgbClr val="3EDAD8"/>
          </a:solidFill>
        </p:spPr>
      </p:sp>
      <p:sp>
        <p:nvSpPr>
          <p:cNvPr id="28" name="AutoShape 28"/>
          <p:cNvSpPr/>
          <p:nvPr/>
        </p:nvSpPr>
        <p:spPr>
          <a:xfrm>
            <a:off x="7999470" y="3171112"/>
            <a:ext cx="905341" cy="709014"/>
          </a:xfrm>
          <a:prstGeom prst="rect">
            <a:avLst/>
          </a:prstGeom>
          <a:solidFill>
            <a:srgbClr val="37C9EF"/>
          </a:solidFill>
        </p:spPr>
      </p:sp>
      <p:pic>
        <p:nvPicPr>
          <p:cNvPr id="29" name="Picture 29"/>
          <p:cNvPicPr>
            <a:picLocks noChangeAspect="1"/>
          </p:cNvPicPr>
          <p:nvPr/>
        </p:nvPicPr>
        <p:blipFill>
          <a:blip r:embed="rId2"/>
          <a:srcRect/>
          <a:stretch>
            <a:fillRect/>
          </a:stretch>
        </p:blipFill>
        <p:spPr>
          <a:xfrm>
            <a:off x="3686666" y="3340596"/>
            <a:ext cx="403114" cy="403114"/>
          </a:xfrm>
          <a:prstGeom prst="rect">
            <a:avLst/>
          </a:prstGeom>
        </p:spPr>
      </p:pic>
      <p:pic>
        <p:nvPicPr>
          <p:cNvPr id="30" name="Picture 30"/>
          <p:cNvPicPr>
            <a:picLocks noChangeAspect="1"/>
          </p:cNvPicPr>
          <p:nvPr/>
        </p:nvPicPr>
        <p:blipFill>
          <a:blip r:embed="rId3"/>
          <a:srcRect/>
          <a:stretch>
            <a:fillRect/>
          </a:stretch>
        </p:blipFill>
        <p:spPr>
          <a:xfrm>
            <a:off x="5931499" y="3286937"/>
            <a:ext cx="477366" cy="477366"/>
          </a:xfrm>
          <a:prstGeom prst="rect">
            <a:avLst/>
          </a:prstGeom>
        </p:spPr>
      </p:pic>
      <p:pic>
        <p:nvPicPr>
          <p:cNvPr id="31" name="Picture 31"/>
          <p:cNvPicPr>
            <a:picLocks noChangeAspect="1"/>
          </p:cNvPicPr>
          <p:nvPr/>
        </p:nvPicPr>
        <p:blipFill>
          <a:blip r:embed="rId4"/>
          <a:srcRect/>
          <a:stretch>
            <a:fillRect/>
          </a:stretch>
        </p:blipFill>
        <p:spPr>
          <a:xfrm>
            <a:off x="1414248" y="3349222"/>
            <a:ext cx="384031" cy="384031"/>
          </a:xfrm>
          <a:prstGeom prst="rect">
            <a:avLst/>
          </a:prstGeom>
        </p:spPr>
      </p:pic>
      <p:pic>
        <p:nvPicPr>
          <p:cNvPr id="32" name="Picture 32"/>
          <p:cNvPicPr>
            <a:picLocks noChangeAspect="1"/>
          </p:cNvPicPr>
          <p:nvPr/>
        </p:nvPicPr>
        <p:blipFill>
          <a:blip r:embed="rId5"/>
          <a:srcRect/>
          <a:stretch>
            <a:fillRect/>
          </a:stretch>
        </p:blipFill>
        <p:spPr>
          <a:xfrm>
            <a:off x="8289876" y="3359679"/>
            <a:ext cx="324524" cy="324524"/>
          </a:xfrm>
          <a:prstGeom prst="rect">
            <a:avLst/>
          </a:prstGeom>
        </p:spPr>
      </p:pic>
      <p:pic>
        <p:nvPicPr>
          <p:cNvPr id="33" name="Picture 32">
            <a:extLst>
              <a:ext uri="{FF2B5EF4-FFF2-40B4-BE49-F238E27FC236}">
                <a16:creationId xmlns:a16="http://schemas.microsoft.com/office/drawing/2014/main" id="{9AF84EC2-AD19-4491-8909-BE97D7CBA5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80" y="159040"/>
            <a:ext cx="9289032" cy="1329568"/>
          </a:xfrm>
          <a:prstGeom prst="rect">
            <a:avLst/>
          </a:prstGeom>
        </p:spPr>
      </p:pic>
    </p:spTree>
    <p:extLst>
      <p:ext uri="{BB962C8B-B14F-4D97-AF65-F5344CB8AC3E}">
        <p14:creationId xmlns:p14="http://schemas.microsoft.com/office/powerpoint/2010/main" val="4205807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7276"/>
            <a:ext cx="10058400" cy="1093589"/>
          </a:xfrm>
        </p:spPr>
        <p:txBody>
          <a:bodyPr/>
          <a:lstStyle/>
          <a:p>
            <a:pPr algn="ctr"/>
            <a:r>
              <a:rPr lang="en-US" b="1" dirty="0">
                <a:solidFill>
                  <a:srgbClr val="339933"/>
                </a:solidFill>
                <a:effectLst>
                  <a:outerShdw blurRad="38100" dist="38100" dir="2700000" algn="tl">
                    <a:srgbClr val="000000">
                      <a:alpha val="43137"/>
                    </a:srgbClr>
                  </a:outerShdw>
                </a:effectLst>
              </a:rPr>
              <a:t>Master of Public Health Program</a:t>
            </a:r>
          </a:p>
        </p:txBody>
      </p:sp>
      <p:sp>
        <p:nvSpPr>
          <p:cNvPr id="3" name="Content Placeholder 2"/>
          <p:cNvSpPr>
            <a:spLocks noGrp="1"/>
          </p:cNvSpPr>
          <p:nvPr>
            <p:ph idx="1"/>
          </p:nvPr>
        </p:nvSpPr>
        <p:spPr>
          <a:xfrm>
            <a:off x="182880" y="1864996"/>
            <a:ext cx="9768840" cy="3977639"/>
          </a:xfrm>
        </p:spPr>
        <p:txBody>
          <a:bodyPr>
            <a:noAutofit/>
          </a:bodyPr>
          <a:lstStyle/>
          <a:p>
            <a:pPr marL="0" indent="0">
              <a:buNone/>
            </a:pPr>
            <a:r>
              <a:rPr lang="en-US" b="1" i="0" dirty="0">
                <a:solidFill>
                  <a:srgbClr val="339933"/>
                </a:solidFill>
                <a:effectLst>
                  <a:outerShdw blurRad="38100" dist="38100" dir="2700000" algn="tl">
                    <a:srgbClr val="000000">
                      <a:alpha val="43137"/>
                    </a:srgbClr>
                  </a:outerShdw>
                </a:effectLst>
              </a:rPr>
              <a:t>Mission</a:t>
            </a:r>
          </a:p>
          <a:p>
            <a:pPr marL="0" indent="0">
              <a:buNone/>
            </a:pPr>
            <a:r>
              <a:rPr lang="en-US" sz="1650" dirty="0"/>
              <a:t>The program’s mission is to prepare public health practitioners and scholars who are able to identify and assess the needs of communities and populations; plan, implement and evaluate programs in order to enhance health and achieve equity in health status through organized community efforts, especially among urban minority populations.</a:t>
            </a:r>
          </a:p>
          <a:p>
            <a:pPr marL="0" indent="0">
              <a:buNone/>
            </a:pPr>
            <a:r>
              <a:rPr lang="en-US" b="1" i="0" dirty="0">
                <a:solidFill>
                  <a:srgbClr val="339933"/>
                </a:solidFill>
                <a:effectLst>
                  <a:outerShdw blurRad="38100" dist="38100" dir="2700000" algn="tl">
                    <a:srgbClr val="000000">
                      <a:alpha val="43137"/>
                    </a:srgbClr>
                  </a:outerShdw>
                </a:effectLst>
              </a:rPr>
              <a:t>Vision</a:t>
            </a:r>
            <a:endParaRPr lang="en-US" b="0" i="0" dirty="0">
              <a:solidFill>
                <a:srgbClr val="339933"/>
              </a:solidFill>
              <a:effectLst>
                <a:outerShdw blurRad="38100" dist="38100" dir="2700000" algn="tl">
                  <a:srgbClr val="000000">
                    <a:alpha val="43137"/>
                  </a:srgbClr>
                </a:outerShdw>
              </a:effectLst>
            </a:endParaRPr>
          </a:p>
          <a:p>
            <a:pPr marL="0" indent="0">
              <a:buNone/>
            </a:pPr>
            <a:r>
              <a:rPr lang="en-US" sz="1650" dirty="0"/>
              <a:t>The vision of the Master of Public Health (MPH) Program is to improve/impact the primary prevention initiatives for health in the Chicagoland area, state, region and globally through leadership in teaching, research and service.</a:t>
            </a:r>
          </a:p>
          <a:p>
            <a:pPr marL="0" indent="0">
              <a:buNone/>
            </a:pPr>
            <a:r>
              <a:rPr lang="en-US" b="1" i="0" dirty="0">
                <a:solidFill>
                  <a:srgbClr val="339933"/>
                </a:solidFill>
                <a:effectLst>
                  <a:outerShdw blurRad="38100" dist="38100" dir="2700000" algn="tl">
                    <a:srgbClr val="000000">
                      <a:alpha val="43137"/>
                    </a:srgbClr>
                  </a:outerShdw>
                </a:effectLst>
              </a:rPr>
              <a:t>Values</a:t>
            </a:r>
            <a:endParaRPr lang="en-US" sz="1485" dirty="0">
              <a:solidFill>
                <a:srgbClr val="339933"/>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1650" dirty="0">
                <a:latin typeface="Calibri" panose="020F0502020204030204" pitchFamily="34" charset="0"/>
                <a:ea typeface="Calibri" panose="020F0502020204030204" pitchFamily="34" charset="0"/>
                <a:cs typeface="Times New Roman" panose="02020603050405020304" pitchFamily="18" charset="0"/>
              </a:rPr>
              <a:t>Equity</a:t>
            </a:r>
          </a:p>
          <a:p>
            <a:pPr marL="0">
              <a:spcBef>
                <a:spcPts val="0"/>
              </a:spcBef>
            </a:pPr>
            <a:r>
              <a:rPr lang="en-US" sz="1650" dirty="0">
                <a:latin typeface="Calibri" panose="020F0502020204030204" pitchFamily="34" charset="0"/>
                <a:ea typeface="Calibri" panose="020F0502020204030204" pitchFamily="34" charset="0"/>
                <a:cs typeface="Times New Roman" panose="02020603050405020304" pitchFamily="18" charset="0"/>
              </a:rPr>
              <a:t>Diversity</a:t>
            </a:r>
          </a:p>
          <a:p>
            <a:pPr marL="0">
              <a:spcBef>
                <a:spcPts val="0"/>
              </a:spcBef>
            </a:pPr>
            <a:r>
              <a:rPr lang="en-US" sz="1650" dirty="0">
                <a:latin typeface="Calibri" panose="020F0502020204030204" pitchFamily="34" charset="0"/>
                <a:ea typeface="Calibri" panose="020F0502020204030204" pitchFamily="34" charset="0"/>
                <a:cs typeface="Times New Roman" panose="02020603050405020304" pitchFamily="18" charset="0"/>
              </a:rPr>
              <a:t>Social Justice</a:t>
            </a:r>
          </a:p>
          <a:p>
            <a:pPr marL="0">
              <a:spcBef>
                <a:spcPts val="0"/>
              </a:spcBef>
            </a:pPr>
            <a:r>
              <a:rPr lang="en-US" sz="1650" dirty="0">
                <a:latin typeface="Calibri" panose="020F0502020204030204" pitchFamily="34" charset="0"/>
                <a:ea typeface="Calibri" panose="020F0502020204030204" pitchFamily="34" charset="0"/>
                <a:cs typeface="Times New Roman" panose="02020603050405020304" pitchFamily="18" charset="0"/>
              </a:rPr>
              <a:t>Life-long learning</a:t>
            </a:r>
          </a:p>
          <a:p>
            <a:pPr marL="0">
              <a:spcBef>
                <a:spcPts val="0"/>
              </a:spcBef>
            </a:pPr>
            <a:r>
              <a:rPr lang="en-US" sz="1650" dirty="0">
                <a:latin typeface="Calibri" panose="020F0502020204030204" pitchFamily="34" charset="0"/>
                <a:ea typeface="Calibri" panose="020F0502020204030204" pitchFamily="34" charset="0"/>
                <a:cs typeface="Times New Roman" panose="02020603050405020304" pitchFamily="18" charset="0"/>
              </a:rPr>
              <a:t>Personal, professional and academic integrity</a:t>
            </a:r>
          </a:p>
          <a:p>
            <a:pPr marL="0">
              <a:spcBef>
                <a:spcPts val="0"/>
              </a:spcBef>
            </a:pPr>
            <a:r>
              <a:rPr lang="en-US" sz="1650" dirty="0">
                <a:latin typeface="Calibri" panose="020F0502020204030204" pitchFamily="34" charset="0"/>
                <a:ea typeface="Calibri" panose="020F0502020204030204" pitchFamily="34" charset="0"/>
                <a:cs typeface="Times New Roman" panose="02020603050405020304" pitchFamily="18" charset="0"/>
              </a:rPr>
              <a:t>Leadership</a:t>
            </a:r>
          </a:p>
          <a:p>
            <a:endParaRPr lang="en-US" dirty="0"/>
          </a:p>
        </p:txBody>
      </p:sp>
    </p:spTree>
    <p:extLst>
      <p:ext uri="{BB962C8B-B14F-4D97-AF65-F5344CB8AC3E}">
        <p14:creationId xmlns:p14="http://schemas.microsoft.com/office/powerpoint/2010/main" val="364630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7276"/>
            <a:ext cx="10058400" cy="1093589"/>
          </a:xfrm>
        </p:spPr>
        <p:txBody>
          <a:bodyPr>
            <a:normAutofit fontScale="90000"/>
          </a:bodyPr>
          <a:lstStyle/>
          <a:p>
            <a:pPr algn="ctr"/>
            <a:r>
              <a:rPr lang="en-US" b="1" dirty="0">
                <a:solidFill>
                  <a:srgbClr val="339933"/>
                </a:solidFill>
                <a:effectLst>
                  <a:outerShdw blurRad="38100" dist="38100" dir="2700000" algn="tl">
                    <a:srgbClr val="000000">
                      <a:alpha val="43137"/>
                    </a:srgbClr>
                  </a:outerShdw>
                </a:effectLst>
              </a:rPr>
              <a:t>Bachelor of Science in Public Health Program</a:t>
            </a:r>
          </a:p>
        </p:txBody>
      </p:sp>
      <p:sp>
        <p:nvSpPr>
          <p:cNvPr id="3" name="Content Placeholder 2"/>
          <p:cNvSpPr>
            <a:spLocks noGrp="1"/>
          </p:cNvSpPr>
          <p:nvPr>
            <p:ph idx="1"/>
          </p:nvPr>
        </p:nvSpPr>
        <p:spPr>
          <a:xfrm>
            <a:off x="144780" y="2150865"/>
            <a:ext cx="9768840" cy="3977639"/>
          </a:xfrm>
        </p:spPr>
        <p:txBody>
          <a:bodyPr>
            <a:normAutofit fontScale="85000" lnSpcReduction="20000"/>
          </a:bodyPr>
          <a:lstStyle/>
          <a:p>
            <a:pPr marL="0" indent="0">
              <a:buNone/>
            </a:pPr>
            <a:r>
              <a:rPr lang="en-US" sz="2970" dirty="0"/>
              <a:t>Graduates of the CSU BS in Public Health Program will be able to : </a:t>
            </a:r>
          </a:p>
          <a:p>
            <a:pPr>
              <a:buFont typeface="Arial" panose="020B0604020202020204" pitchFamily="34" charset="0"/>
              <a:buChar char="•"/>
            </a:pPr>
            <a:r>
              <a:rPr lang="en-US" sz="2970" dirty="0"/>
              <a:t>Apply psychological and sociological theories in explaining human behaviors in different clinical scenarios.</a:t>
            </a:r>
          </a:p>
          <a:p>
            <a:pPr>
              <a:buFont typeface="Arial" panose="020B0604020202020204" pitchFamily="34" charset="0"/>
              <a:buChar char="•"/>
            </a:pPr>
            <a:r>
              <a:rPr lang="en-US" sz="2970" dirty="0"/>
              <a:t>Comprehend the factors that influence health and well being.</a:t>
            </a:r>
          </a:p>
          <a:p>
            <a:pPr>
              <a:buFont typeface="Arial" panose="020B0604020202020204" pitchFamily="34" charset="0"/>
              <a:buChar char="•"/>
            </a:pPr>
            <a:r>
              <a:rPr lang="en-US" sz="2970" dirty="0"/>
              <a:t>Promote health and prevent disease by positively influencing the behavior of clients.</a:t>
            </a:r>
          </a:p>
          <a:p>
            <a:pPr>
              <a:buFont typeface="Arial" panose="020B0604020202020204" pitchFamily="34" charset="0"/>
              <a:buChar char="•"/>
            </a:pPr>
            <a:r>
              <a:rPr lang="en-US" sz="2970" dirty="0"/>
              <a:t>Determine individual and Public Health needs by using valid health information and appropriate evaluative methods.</a:t>
            </a:r>
          </a:p>
          <a:p>
            <a:pPr>
              <a:buFont typeface="Arial" panose="020B0604020202020204" pitchFamily="34" charset="0"/>
              <a:buChar char="•"/>
            </a:pPr>
            <a:r>
              <a:rPr lang="en-US" sz="2970" dirty="0"/>
              <a:t>Understand the US health care system and respond ethically to health care disparities.</a:t>
            </a:r>
          </a:p>
          <a:p>
            <a:pPr>
              <a:buFont typeface="Arial" panose="020B0604020202020204" pitchFamily="34" charset="0"/>
              <a:buChar char="•"/>
            </a:pPr>
            <a:r>
              <a:rPr lang="en-US" sz="2970" dirty="0"/>
              <a:t>Comprehend published research in public health.</a:t>
            </a:r>
          </a:p>
          <a:p>
            <a:endParaRPr lang="en-US" dirty="0"/>
          </a:p>
        </p:txBody>
      </p:sp>
    </p:spTree>
    <p:extLst>
      <p:ext uri="{BB962C8B-B14F-4D97-AF65-F5344CB8AC3E}">
        <p14:creationId xmlns:p14="http://schemas.microsoft.com/office/powerpoint/2010/main" val="2344533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1824"/>
            <a:ext cx="10058400" cy="1093589"/>
          </a:xfrm>
        </p:spPr>
        <p:txBody>
          <a:bodyPr/>
          <a:lstStyle/>
          <a:p>
            <a:pPr algn="ctr"/>
            <a:r>
              <a:rPr lang="en-US" b="1" dirty="0">
                <a:solidFill>
                  <a:srgbClr val="339933"/>
                </a:solidFill>
                <a:effectLst>
                  <a:outerShdw blurRad="38100" dist="38100" dir="2700000" algn="tl">
                    <a:srgbClr val="000000">
                      <a:alpha val="43137"/>
                    </a:srgbClr>
                  </a:outerShdw>
                </a:effectLst>
              </a:rPr>
              <a:t>Faculty</a:t>
            </a:r>
          </a:p>
        </p:txBody>
      </p:sp>
      <p:sp>
        <p:nvSpPr>
          <p:cNvPr id="3" name="Content Placeholder 2"/>
          <p:cNvSpPr>
            <a:spLocks noGrp="1"/>
          </p:cNvSpPr>
          <p:nvPr>
            <p:ph idx="1"/>
          </p:nvPr>
        </p:nvSpPr>
        <p:spPr>
          <a:xfrm>
            <a:off x="279851" y="1846005"/>
            <a:ext cx="9597575" cy="5568587"/>
          </a:xfrm>
        </p:spPr>
        <p:txBody>
          <a:bodyPr>
            <a:normAutofit fontScale="77500" lnSpcReduction="20000"/>
          </a:bodyPr>
          <a:lstStyle/>
          <a:p>
            <a:pPr marL="0" indent="0">
              <a:buNone/>
            </a:pPr>
            <a:r>
              <a:rPr lang="en-US" dirty="0"/>
              <a:t>Department of Public Health faculty are </a:t>
            </a:r>
            <a:r>
              <a:rPr lang="en-US" b="0" i="0" dirty="0">
                <a:solidFill>
                  <a:srgbClr val="000000"/>
                </a:solidFill>
                <a:effectLst/>
              </a:rPr>
              <a:t>very passionate about health equity and educating the next generation of public health practitioners and researchers.</a:t>
            </a:r>
          </a:p>
          <a:p>
            <a:pPr marL="0" indent="0">
              <a:buNone/>
            </a:pPr>
            <a:endParaRPr lang="en-US" sz="1320" dirty="0">
              <a:solidFill>
                <a:srgbClr val="000000"/>
              </a:solidFill>
            </a:endParaRPr>
          </a:p>
          <a:p>
            <a:pPr marL="0" indent="0">
              <a:buNone/>
            </a:pPr>
            <a:r>
              <a:rPr lang="en-US" sz="3400" b="1" dirty="0">
                <a:solidFill>
                  <a:srgbClr val="339933"/>
                </a:solidFill>
                <a:effectLst>
                  <a:outerShdw blurRad="38100" dist="38100" dir="2700000" algn="tl">
                    <a:srgbClr val="000000">
                      <a:alpha val="43137"/>
                    </a:srgbClr>
                  </a:outerShdw>
                </a:effectLst>
              </a:rPr>
              <a:t>Joseph Balogun, PT, PhD, FACSM</a:t>
            </a:r>
            <a:endParaRPr lang="en-US" sz="3400" dirty="0">
              <a:solidFill>
                <a:srgbClr val="339933"/>
              </a:solidFill>
              <a:effectLst>
                <a:outerShdw blurRad="38100" dist="38100" dir="2700000" algn="tl">
                  <a:srgbClr val="000000">
                    <a:alpha val="43137"/>
                  </a:srgbClr>
                </a:outerShdw>
              </a:effectLst>
            </a:endParaRPr>
          </a:p>
          <a:p>
            <a:pPr marL="0" indent="0">
              <a:buNone/>
            </a:pPr>
            <a:r>
              <a:rPr lang="en-US" sz="3400" dirty="0"/>
              <a:t>Distinguished Professor, PT/Research Methods/Biostatistics/Alternative Health Care</a:t>
            </a:r>
          </a:p>
          <a:p>
            <a:pPr marL="0" indent="0">
              <a:buNone/>
            </a:pPr>
            <a:r>
              <a:rPr lang="en-US" sz="3400" b="1" dirty="0">
                <a:solidFill>
                  <a:srgbClr val="339933"/>
                </a:solidFill>
                <a:effectLst>
                  <a:outerShdw blurRad="38100" dist="38100" dir="2700000" algn="tl">
                    <a:srgbClr val="000000">
                      <a:alpha val="43137"/>
                    </a:srgbClr>
                  </a:outerShdw>
                </a:effectLst>
              </a:rPr>
              <a:t>Thomas Britt, MD, MPH</a:t>
            </a:r>
            <a:endParaRPr lang="en-US" sz="3400" dirty="0">
              <a:solidFill>
                <a:srgbClr val="339933"/>
              </a:solidFill>
              <a:effectLst>
                <a:outerShdw blurRad="38100" dist="38100" dir="2700000" algn="tl">
                  <a:srgbClr val="000000">
                    <a:alpha val="43137"/>
                  </a:srgbClr>
                </a:outerShdw>
              </a:effectLst>
            </a:endParaRPr>
          </a:p>
          <a:p>
            <a:pPr marL="0" indent="0">
              <a:buNone/>
            </a:pPr>
            <a:r>
              <a:rPr lang="en-US" sz="3400" dirty="0"/>
              <a:t>Clinical Sciences and Health Policy</a:t>
            </a:r>
          </a:p>
          <a:p>
            <a:pPr marL="0" indent="0">
              <a:buNone/>
            </a:pPr>
            <a:r>
              <a:rPr lang="en-US" sz="3400" b="1" dirty="0">
                <a:solidFill>
                  <a:srgbClr val="339933"/>
                </a:solidFill>
                <a:effectLst>
                  <a:outerShdw blurRad="38100" dist="38100" dir="2700000" algn="tl">
                    <a:srgbClr val="000000">
                      <a:alpha val="43137"/>
                    </a:srgbClr>
                  </a:outerShdw>
                </a:effectLst>
              </a:rPr>
              <a:t>William Ebomoyi, PhD; Post Doctorate (NIH)</a:t>
            </a:r>
            <a:endParaRPr lang="en-US" sz="3400" dirty="0">
              <a:solidFill>
                <a:srgbClr val="339933"/>
              </a:solidFill>
              <a:effectLst>
                <a:outerShdw blurRad="38100" dist="38100" dir="2700000" algn="tl">
                  <a:srgbClr val="000000">
                    <a:alpha val="43137"/>
                  </a:srgbClr>
                </a:outerShdw>
              </a:effectLst>
            </a:endParaRPr>
          </a:p>
          <a:p>
            <a:pPr marL="0" indent="0">
              <a:buNone/>
            </a:pPr>
            <a:r>
              <a:rPr lang="en-US" sz="3400" dirty="0"/>
              <a:t>Professor, Epidemiology </a:t>
            </a:r>
          </a:p>
          <a:p>
            <a:pPr marL="0" indent="0">
              <a:buNone/>
            </a:pPr>
            <a:r>
              <a:rPr lang="en-US" sz="3400" b="1" dirty="0">
                <a:solidFill>
                  <a:srgbClr val="339933"/>
                </a:solidFill>
                <a:effectLst>
                  <a:outerShdw blurRad="38100" dist="38100" dir="2700000" algn="tl">
                    <a:srgbClr val="000000">
                      <a:alpha val="43137"/>
                    </a:srgbClr>
                  </a:outerShdw>
                </a:effectLst>
              </a:rPr>
              <a:t>George R. Smith, Jr., EdD, MPH</a:t>
            </a:r>
            <a:endParaRPr lang="en-US" sz="3400" dirty="0">
              <a:solidFill>
                <a:srgbClr val="339933"/>
              </a:solidFill>
              <a:effectLst>
                <a:outerShdw blurRad="38100" dist="38100" dir="2700000" algn="tl">
                  <a:srgbClr val="000000">
                    <a:alpha val="43137"/>
                  </a:srgbClr>
                </a:outerShdw>
              </a:effectLst>
            </a:endParaRPr>
          </a:p>
          <a:p>
            <a:pPr marL="0" indent="0">
              <a:buNone/>
            </a:pPr>
            <a:r>
              <a:rPr lang="en-US" sz="3400" dirty="0"/>
              <a:t>Assistant Professor, Social and Behavioral Sciences</a:t>
            </a:r>
          </a:p>
          <a:p>
            <a:pPr marL="0" indent="0">
              <a:buNone/>
            </a:pPr>
            <a:r>
              <a:rPr lang="en-US" sz="3400" b="1" dirty="0">
                <a:solidFill>
                  <a:srgbClr val="339933"/>
                </a:solidFill>
                <a:effectLst>
                  <a:outerShdw blurRad="38100" dist="38100" dir="2700000" algn="tl">
                    <a:srgbClr val="000000">
                      <a:alpha val="43137"/>
                    </a:srgbClr>
                  </a:outerShdw>
                </a:effectLst>
              </a:rPr>
              <a:t>Yashika Watkins, PhD, MPH</a:t>
            </a:r>
            <a:endParaRPr lang="en-US" sz="3400" dirty="0">
              <a:solidFill>
                <a:srgbClr val="339933"/>
              </a:solidFill>
              <a:effectLst>
                <a:outerShdw blurRad="38100" dist="38100" dir="2700000" algn="tl">
                  <a:srgbClr val="000000">
                    <a:alpha val="43137"/>
                  </a:srgbClr>
                </a:outerShdw>
              </a:effectLst>
            </a:endParaRPr>
          </a:p>
          <a:p>
            <a:pPr marL="0" indent="0">
              <a:buNone/>
            </a:pPr>
            <a:r>
              <a:rPr lang="en-US" sz="3100" dirty="0"/>
              <a:t>Associate Professor, Health Policy and Administration</a:t>
            </a:r>
          </a:p>
          <a:p>
            <a:pPr marL="0" indent="0">
              <a:buNone/>
            </a:pPr>
            <a:endParaRPr lang="en-US" sz="1320" dirty="0">
              <a:solidFill>
                <a:srgbClr val="424242"/>
              </a:solidFill>
            </a:endParaRPr>
          </a:p>
          <a:p>
            <a:pPr marL="0" indent="0">
              <a:buNone/>
            </a:pPr>
            <a:endParaRPr lang="en-US" sz="1320" dirty="0">
              <a:solidFill>
                <a:srgbClr val="424242"/>
              </a:solidFill>
            </a:endParaRPr>
          </a:p>
          <a:p>
            <a:pPr marL="0" indent="0">
              <a:buNone/>
            </a:pPr>
            <a:endParaRPr lang="en-US" sz="1320" dirty="0">
              <a:solidFill>
                <a:srgbClr val="424242"/>
              </a:solidFill>
            </a:endParaRPr>
          </a:p>
          <a:p>
            <a:pPr marL="0" indent="0">
              <a:buNone/>
            </a:pPr>
            <a:endParaRPr lang="en-US" sz="1320" dirty="0">
              <a:solidFill>
                <a:srgbClr val="424242"/>
              </a:solidFill>
            </a:endParaRPr>
          </a:p>
          <a:p>
            <a:pPr marL="0" indent="0">
              <a:buNone/>
            </a:pPr>
            <a:endParaRPr lang="en-US" sz="1320" dirty="0">
              <a:solidFill>
                <a:srgbClr val="424242"/>
              </a:solidFill>
            </a:endParaRPr>
          </a:p>
          <a:p>
            <a:pPr marL="0" indent="0">
              <a:buNone/>
            </a:pPr>
            <a:endParaRPr lang="en-US" dirty="0"/>
          </a:p>
        </p:txBody>
      </p:sp>
    </p:spTree>
    <p:extLst>
      <p:ext uri="{BB962C8B-B14F-4D97-AF65-F5344CB8AC3E}">
        <p14:creationId xmlns:p14="http://schemas.microsoft.com/office/powerpoint/2010/main" val="3422392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5B235-E60F-4110-8F26-690383A7C10C}"/>
              </a:ext>
            </a:extLst>
          </p:cNvPr>
          <p:cNvSpPr>
            <a:spLocks noGrp="1"/>
          </p:cNvSpPr>
          <p:nvPr>
            <p:ph type="title"/>
          </p:nvPr>
        </p:nvSpPr>
        <p:spPr>
          <a:xfrm>
            <a:off x="691515" y="1169909"/>
            <a:ext cx="8675370" cy="1093589"/>
          </a:xfrm>
        </p:spPr>
        <p:txBody>
          <a:bodyPr/>
          <a:lstStyle/>
          <a:p>
            <a:pPr algn="ctr"/>
            <a:r>
              <a:rPr lang="en-US" b="1" dirty="0">
                <a:solidFill>
                  <a:srgbClr val="339933"/>
                </a:solidFill>
                <a:effectLst>
                  <a:outerShdw blurRad="38100" dist="38100" dir="2700000" algn="tl">
                    <a:srgbClr val="000000">
                      <a:alpha val="43137"/>
                    </a:srgbClr>
                  </a:outerShdw>
                </a:effectLst>
              </a:rPr>
              <a:t>Job Growth</a:t>
            </a:r>
          </a:p>
        </p:txBody>
      </p:sp>
      <p:sp>
        <p:nvSpPr>
          <p:cNvPr id="3" name="Content Placeholder 2">
            <a:extLst>
              <a:ext uri="{FF2B5EF4-FFF2-40B4-BE49-F238E27FC236}">
                <a16:creationId xmlns:a16="http://schemas.microsoft.com/office/drawing/2014/main" id="{AC0AB72E-0C8B-4116-A650-179C4E2D0228}"/>
              </a:ext>
            </a:extLst>
          </p:cNvPr>
          <p:cNvSpPr>
            <a:spLocks noGrp="1"/>
          </p:cNvSpPr>
          <p:nvPr>
            <p:ph idx="1"/>
          </p:nvPr>
        </p:nvSpPr>
        <p:spPr>
          <a:xfrm>
            <a:off x="691515" y="2190437"/>
            <a:ext cx="8675370" cy="3391526"/>
          </a:xfrm>
        </p:spPr>
        <p:txBody>
          <a:bodyPr>
            <a:normAutofit/>
          </a:bodyPr>
          <a:lstStyle/>
          <a:p>
            <a:pPr marL="0" indent="0" algn="just">
              <a:buNone/>
            </a:pPr>
            <a:r>
              <a:rPr lang="en-US" sz="2640" i="1" dirty="0"/>
              <a:t>Employment in healthcare occupations is projected to grow 15 percent from 2019 to 2029, much faster than the average for all occupations, adding about 2.4 million new jobs. Healthcare occupations are projected to add more jobs than any of the other occupational groups. This projected growth is mainly due to an aging population, leading to greater demand for healthcare services.</a:t>
            </a:r>
          </a:p>
          <a:p>
            <a:pPr marL="0" indent="0">
              <a:buNone/>
            </a:pPr>
            <a:r>
              <a:rPr lang="en-US" sz="1600" dirty="0"/>
              <a:t>U.S. Department of Labor, September 1, 2020</a:t>
            </a:r>
          </a:p>
        </p:txBody>
      </p:sp>
    </p:spTree>
    <p:extLst>
      <p:ext uri="{BB962C8B-B14F-4D97-AF65-F5344CB8AC3E}">
        <p14:creationId xmlns:p14="http://schemas.microsoft.com/office/powerpoint/2010/main" val="1991257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6A17-1033-4F9B-B8BC-BBF0D580A19F}"/>
              </a:ext>
            </a:extLst>
          </p:cNvPr>
          <p:cNvSpPr>
            <a:spLocks noGrp="1"/>
          </p:cNvSpPr>
          <p:nvPr>
            <p:ph type="title"/>
          </p:nvPr>
        </p:nvSpPr>
        <p:spPr>
          <a:xfrm>
            <a:off x="132656" y="501824"/>
            <a:ext cx="9925744" cy="1394818"/>
          </a:xfrm>
        </p:spPr>
        <p:txBody>
          <a:bodyPr/>
          <a:lstStyle/>
          <a:p>
            <a:pPr algn="ctr"/>
            <a:r>
              <a:rPr lang="en-US" b="1" dirty="0">
                <a:solidFill>
                  <a:srgbClr val="339933"/>
                </a:solidFill>
                <a:effectLst>
                  <a:outerShdw blurRad="38100" dist="38100" dir="2700000" algn="tl">
                    <a:srgbClr val="000000">
                      <a:alpha val="43137"/>
                    </a:srgbClr>
                  </a:outerShdw>
                </a:effectLst>
              </a:rPr>
              <a:t>Public Health Careers</a:t>
            </a:r>
          </a:p>
        </p:txBody>
      </p:sp>
      <p:sp>
        <p:nvSpPr>
          <p:cNvPr id="3" name="Content Placeholder 2">
            <a:extLst>
              <a:ext uri="{FF2B5EF4-FFF2-40B4-BE49-F238E27FC236}">
                <a16:creationId xmlns:a16="http://schemas.microsoft.com/office/drawing/2014/main" id="{5994D1E2-5D20-4CF7-86FC-C5C24BD6999E}"/>
              </a:ext>
            </a:extLst>
          </p:cNvPr>
          <p:cNvSpPr>
            <a:spLocks noGrp="1"/>
          </p:cNvSpPr>
          <p:nvPr>
            <p:ph idx="1"/>
          </p:nvPr>
        </p:nvSpPr>
        <p:spPr>
          <a:xfrm>
            <a:off x="365760" y="2108183"/>
            <a:ext cx="9326880" cy="2540079"/>
          </a:xfrm>
        </p:spPr>
        <p:txBody>
          <a:bodyPr numCol="2">
            <a:normAutofit fontScale="25000" lnSpcReduction="20000"/>
          </a:bodyPr>
          <a:lstStyle/>
          <a:p>
            <a:r>
              <a:rPr lang="en-US" sz="10560" dirty="0"/>
              <a:t>Biostatistician</a:t>
            </a:r>
          </a:p>
          <a:p>
            <a:r>
              <a:rPr lang="en-US" sz="10560" dirty="0"/>
              <a:t>Epidemiologist</a:t>
            </a:r>
          </a:p>
          <a:p>
            <a:r>
              <a:rPr lang="en-US" sz="10560" dirty="0"/>
              <a:t>Public Health Nurse</a:t>
            </a:r>
          </a:p>
          <a:p>
            <a:r>
              <a:rPr lang="en-US" sz="10560" dirty="0"/>
              <a:t>Social Worker</a:t>
            </a:r>
          </a:p>
          <a:p>
            <a:r>
              <a:rPr lang="en-US" sz="10560" dirty="0"/>
              <a:t>Health Educator</a:t>
            </a:r>
          </a:p>
          <a:p>
            <a:r>
              <a:rPr lang="en-US" sz="10560" dirty="0"/>
              <a:t>Health Department Administrator</a:t>
            </a:r>
          </a:p>
          <a:p>
            <a:r>
              <a:rPr lang="en-US" sz="10560" dirty="0"/>
              <a:t>Environmental Scientist </a:t>
            </a:r>
          </a:p>
          <a:p>
            <a:r>
              <a:rPr lang="en-US" sz="10560" dirty="0"/>
              <a:t>Project Manager</a:t>
            </a:r>
          </a:p>
          <a:p>
            <a:r>
              <a:rPr lang="en-US" sz="10560" dirty="0"/>
              <a:t>Health Services Manager</a:t>
            </a:r>
          </a:p>
          <a:p>
            <a:r>
              <a:rPr lang="en-US" sz="10560" dirty="0"/>
              <a:t>Health Policy Analyst</a:t>
            </a:r>
          </a:p>
          <a:p>
            <a:r>
              <a:rPr lang="en-US" sz="10560" dirty="0"/>
              <a:t>Professor</a:t>
            </a:r>
          </a:p>
          <a:p>
            <a:r>
              <a:rPr lang="en-US" sz="10560" dirty="0"/>
              <a:t>Sanitarian</a:t>
            </a:r>
          </a:p>
          <a:p>
            <a:pPr>
              <a:lnSpc>
                <a:spcPct val="100000"/>
              </a:lnSpc>
            </a:pPr>
            <a:r>
              <a:rPr lang="en-US" sz="10560" dirty="0"/>
              <a:t>Computer/Information System Manager</a:t>
            </a:r>
          </a:p>
          <a:p>
            <a:pPr>
              <a:lnSpc>
                <a:spcPct val="100000"/>
              </a:lnSpc>
            </a:pPr>
            <a:r>
              <a:rPr lang="en-US" sz="10560" dirty="0"/>
              <a:t>Infection Preventionist</a:t>
            </a:r>
          </a:p>
          <a:p>
            <a:pPr>
              <a:lnSpc>
                <a:spcPct val="100000"/>
              </a:lnSpc>
            </a:pPr>
            <a:r>
              <a:rPr lang="en-US" sz="10560" dirty="0"/>
              <a:t>Clinical Research Coordinator</a:t>
            </a:r>
          </a:p>
          <a:p>
            <a:pPr>
              <a:lnSpc>
                <a:spcPct val="100000"/>
              </a:lnSpc>
            </a:pPr>
            <a:r>
              <a:rPr lang="en-US" sz="10560" dirty="0"/>
              <a:t>Outreach Coordinator</a:t>
            </a:r>
          </a:p>
          <a:p>
            <a:pPr>
              <a:lnSpc>
                <a:spcPct val="100000"/>
              </a:lnSpc>
            </a:pPr>
            <a:endParaRPr lang="en-US" sz="9240" dirty="0"/>
          </a:p>
          <a:p>
            <a:pPr>
              <a:lnSpc>
                <a:spcPct val="100000"/>
              </a:lnSpc>
            </a:pPr>
            <a:endParaRPr lang="en-US" sz="9158" dirty="0"/>
          </a:p>
          <a:p>
            <a:pPr>
              <a:lnSpc>
                <a:spcPct val="100000"/>
              </a:lnSpc>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149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93D71-1E23-44B1-835F-F9E458C25BD7}"/>
              </a:ext>
            </a:extLst>
          </p:cNvPr>
          <p:cNvPicPr>
            <a:picLocks/>
          </p:cNvPicPr>
          <p:nvPr/>
        </p:nvPicPr>
        <p:blipFill>
          <a:blip r:embed="rId2" cstate="print"/>
          <a:stretch>
            <a:fillRect/>
          </a:stretch>
        </p:blipFill>
        <p:spPr>
          <a:xfrm>
            <a:off x="0" y="0"/>
            <a:ext cx="10058400" cy="7759700"/>
          </a:xfrm>
          <a:prstGeom prst="rect">
            <a:avLst/>
          </a:prstGeom>
        </p:spPr>
      </p:pic>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3"/>
          <a:stretch>
            <a:fillRect/>
          </a:stretch>
        </p:blipFill>
        <p:spPr>
          <a:xfrm>
            <a:off x="2282" y="-7972"/>
            <a:ext cx="10058400" cy="7772399"/>
          </a:xfrm>
          <a:prstGeom prst="rect">
            <a:avLst/>
          </a:prstGeom>
        </p:spPr>
      </p:pic>
      <p:sp>
        <p:nvSpPr>
          <p:cNvPr id="4" name="TextBox 3">
            <a:extLst>
              <a:ext uri="{FF2B5EF4-FFF2-40B4-BE49-F238E27FC236}">
                <a16:creationId xmlns:a16="http://schemas.microsoft.com/office/drawing/2014/main" id="{36008A20-F039-42A8-A954-146C7A64BCD9}"/>
              </a:ext>
            </a:extLst>
          </p:cNvPr>
          <p:cNvSpPr txBox="1"/>
          <p:nvPr/>
        </p:nvSpPr>
        <p:spPr>
          <a:xfrm>
            <a:off x="1284784" y="1577876"/>
            <a:ext cx="7992888" cy="3416320"/>
          </a:xfrm>
          <a:prstGeom prst="rect">
            <a:avLst/>
          </a:prstGeom>
          <a:noFill/>
        </p:spPr>
        <p:txBody>
          <a:bodyPr wrap="square" rtlCol="0">
            <a:spAutoFit/>
          </a:bodyPr>
          <a:lstStyle/>
          <a:p>
            <a:pPr algn="ctr"/>
            <a:r>
              <a:rPr lang="en-US" sz="7200" b="1" dirty="0">
                <a:solidFill>
                  <a:schemeClr val="bg1"/>
                </a:solidFill>
                <a:effectLst>
                  <a:outerShdw blurRad="38100" dist="38100" dir="2700000" algn="tl">
                    <a:srgbClr val="000000">
                      <a:alpha val="43137"/>
                    </a:srgbClr>
                  </a:outerShdw>
                </a:effectLst>
              </a:rPr>
              <a:t>Department of Nursing RN to BSN Program</a:t>
            </a:r>
            <a:endParaRPr lang="en-US" sz="7200" dirty="0">
              <a:solidFill>
                <a:schemeClr val="bg1"/>
              </a:solidFill>
            </a:endParaRPr>
          </a:p>
        </p:txBody>
      </p:sp>
      <p:sp>
        <p:nvSpPr>
          <p:cNvPr id="3" name="TextBox 2">
            <a:extLst>
              <a:ext uri="{FF2B5EF4-FFF2-40B4-BE49-F238E27FC236}">
                <a16:creationId xmlns:a16="http://schemas.microsoft.com/office/drawing/2014/main" id="{8A1B42D9-F943-4264-9EFE-373D95DDBB2A}"/>
              </a:ext>
            </a:extLst>
          </p:cNvPr>
          <p:cNvSpPr txBox="1"/>
          <p:nvPr/>
        </p:nvSpPr>
        <p:spPr>
          <a:xfrm>
            <a:off x="2292896" y="5364446"/>
            <a:ext cx="5976664" cy="1200329"/>
          </a:xfrm>
          <a:prstGeom prst="rect">
            <a:avLst/>
          </a:prstGeom>
          <a:noFill/>
        </p:spPr>
        <p:txBody>
          <a:bodyPr wrap="square" rtlCol="0">
            <a:spAutoFit/>
          </a:bodyPr>
          <a:lstStyle/>
          <a:p>
            <a:pPr algn="ctr"/>
            <a:r>
              <a:rPr lang="en-US" sz="3600" dirty="0">
                <a:solidFill>
                  <a:schemeClr val="bg1"/>
                </a:solidFill>
              </a:rPr>
              <a:t>Dr. Rupa Potti</a:t>
            </a:r>
          </a:p>
          <a:p>
            <a:pPr algn="ctr"/>
            <a:r>
              <a:rPr lang="en-US" sz="3600" dirty="0">
                <a:solidFill>
                  <a:schemeClr val="bg1"/>
                </a:solidFill>
              </a:rPr>
              <a:t>Nursing Faculty</a:t>
            </a:r>
          </a:p>
        </p:txBody>
      </p:sp>
    </p:spTree>
    <p:extLst>
      <p:ext uri="{BB962C8B-B14F-4D97-AF65-F5344CB8AC3E}">
        <p14:creationId xmlns:p14="http://schemas.microsoft.com/office/powerpoint/2010/main" val="2780410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348680" y="1797361"/>
            <a:ext cx="9145016" cy="5517169"/>
          </a:xfrm>
        </p:spPr>
        <p:txBody>
          <a:bodyPr/>
          <a:lstStyle/>
          <a:p>
            <a:r>
              <a:rPr lang="en-US" dirty="0"/>
              <a:t>Expanding professional roles </a:t>
            </a:r>
          </a:p>
          <a:p>
            <a:r>
              <a:rPr lang="en-US" dirty="0"/>
              <a:t>Hiring preferences of hospitals for BSNs.  (Specially Magnet Status)</a:t>
            </a:r>
          </a:p>
          <a:p>
            <a:r>
              <a:rPr lang="en-US" dirty="0"/>
              <a:t>Leadership positions require higher degrees</a:t>
            </a:r>
          </a:p>
          <a:p>
            <a:r>
              <a:rPr lang="en-US" dirty="0"/>
              <a:t>Professional advancement (Advanced Practice Nurses, Nurse Practitioners, Certified Nurse Anesthesiologist, academia etc). </a:t>
            </a:r>
          </a:p>
          <a:p>
            <a:r>
              <a:rPr lang="en-US" dirty="0"/>
              <a:t>Pay incentives</a:t>
            </a:r>
          </a:p>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pic>
        <p:nvPicPr>
          <p:cNvPr id="6" name="Picture 2" descr="See the source image">
            <a:extLst>
              <a:ext uri="{FF2B5EF4-FFF2-40B4-BE49-F238E27FC236}">
                <a16:creationId xmlns:a16="http://schemas.microsoft.com/office/drawing/2014/main" id="{BD38E5E2-0085-49A9-B437-452E47B0A5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9240" y="4015139"/>
            <a:ext cx="3726787" cy="32993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1CF9D2-B77C-4CA6-AF1C-AA5D5F2AAECC}"/>
              </a:ext>
            </a:extLst>
          </p:cNvPr>
          <p:cNvSpPr/>
          <p:nvPr/>
        </p:nvSpPr>
        <p:spPr>
          <a:xfrm>
            <a:off x="1932856" y="508539"/>
            <a:ext cx="5557227" cy="707886"/>
          </a:xfrm>
          <a:prstGeom prst="rect">
            <a:avLst/>
          </a:prstGeom>
        </p:spPr>
        <p:txBody>
          <a:bodyPr wrap="none">
            <a:spAutoFit/>
          </a:bodyPr>
          <a:lstStyle/>
          <a:p>
            <a:r>
              <a:rPr lang="en-US" sz="4000" b="1" dirty="0">
                <a:solidFill>
                  <a:srgbClr val="339933"/>
                </a:solidFill>
                <a:effectLst>
                  <a:outerShdw blurRad="38100" dist="38100" dir="2700000" algn="tl">
                    <a:srgbClr val="000000">
                      <a:alpha val="43137"/>
                    </a:srgbClr>
                  </a:outerShdw>
                </a:effectLst>
                <a:latin typeface="Arial Black" panose="020B0A04020102020204" pitchFamily="34" charset="0"/>
              </a:rPr>
              <a:t>Why BSN Degree??</a:t>
            </a:r>
            <a:endParaRPr lang="en-US" sz="4000" dirty="0">
              <a:solidFill>
                <a:srgbClr val="3399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9220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60848" y="955187"/>
            <a:ext cx="6629400" cy="893297"/>
          </a:xfrm>
        </p:spPr>
        <p:txBody>
          <a:bodyPr>
            <a:normAutofit fontScale="90000"/>
          </a:bodyPr>
          <a:lstStyle/>
          <a:p>
            <a:r>
              <a:rPr lang="en-US" dirty="0">
                <a:solidFill>
                  <a:srgbClr val="339933"/>
                </a:solidFill>
                <a:effectLst>
                  <a:outerShdw blurRad="38100" dist="38100" dir="2700000" algn="tl">
                    <a:srgbClr val="000000">
                      <a:alpha val="43137"/>
                    </a:srgbClr>
                  </a:outerShdw>
                </a:effectLst>
                <a:latin typeface="Arial Black" panose="020B0A04020102020204" pitchFamily="34" charset="0"/>
              </a:rPr>
              <a:t>Additional Courses at CSU RN-BSN</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348680" y="2012139"/>
            <a:ext cx="9145015" cy="5149958"/>
          </a:xfrm>
        </p:spPr>
        <p:txBody>
          <a:bodyPr/>
          <a:lstStyle/>
          <a:p>
            <a:pPr marL="514350" indent="-514350">
              <a:buAutoNum type="arabicPeriod"/>
            </a:pPr>
            <a:r>
              <a:rPr lang="en-US" dirty="0"/>
              <a:t>Professional Development</a:t>
            </a:r>
          </a:p>
          <a:p>
            <a:pPr marL="514350" indent="-514350">
              <a:buAutoNum type="arabicPeriod"/>
            </a:pPr>
            <a:r>
              <a:rPr lang="en-US" dirty="0"/>
              <a:t>Health Assessment</a:t>
            </a:r>
          </a:p>
          <a:p>
            <a:pPr marL="514350" indent="-514350">
              <a:buAutoNum type="arabicPeriod"/>
            </a:pPr>
            <a:r>
              <a:rPr lang="en-US" dirty="0"/>
              <a:t>Nursing Informatics</a:t>
            </a:r>
          </a:p>
          <a:p>
            <a:pPr marL="514350" indent="-514350">
              <a:buAutoNum type="arabicPeriod"/>
            </a:pPr>
            <a:r>
              <a:rPr lang="en-US" dirty="0"/>
              <a:t>Nursing Pathophysiology</a:t>
            </a:r>
          </a:p>
          <a:p>
            <a:pPr marL="514350" indent="-514350">
              <a:buAutoNum type="arabicPeriod"/>
            </a:pPr>
            <a:r>
              <a:rPr lang="en-US" dirty="0"/>
              <a:t>Health Promotion </a:t>
            </a:r>
          </a:p>
          <a:p>
            <a:pPr marL="514350" indent="-514350">
              <a:buAutoNum type="arabicPeriod"/>
            </a:pPr>
            <a:r>
              <a:rPr lang="en-US" dirty="0"/>
              <a:t>Community Based Care of Family </a:t>
            </a:r>
          </a:p>
          <a:p>
            <a:pPr marL="514350" indent="-514350">
              <a:buAutoNum type="arabicPeriod"/>
            </a:pPr>
            <a:r>
              <a:rPr lang="en-US" dirty="0"/>
              <a:t>Research Methods</a:t>
            </a:r>
          </a:p>
          <a:p>
            <a:pPr marL="514350" indent="-514350">
              <a:buAutoNum type="arabicPeriod"/>
            </a:pPr>
            <a:r>
              <a:rPr lang="en-US" dirty="0"/>
              <a:t>Nursing Leadership &amp; Mgmt</a:t>
            </a:r>
          </a:p>
          <a:p>
            <a:pPr marL="514350" indent="-514350">
              <a:buAutoNum type="arabicPeriod"/>
            </a:pPr>
            <a:r>
              <a:rPr lang="en-US" dirty="0"/>
              <a:t>Advanced Therapeutics</a:t>
            </a:r>
          </a:p>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pic>
        <p:nvPicPr>
          <p:cNvPr id="6" name="Picture 8" descr="See the source image">
            <a:extLst>
              <a:ext uri="{FF2B5EF4-FFF2-40B4-BE49-F238E27FC236}">
                <a16:creationId xmlns:a16="http://schemas.microsoft.com/office/drawing/2014/main" id="{3D984F25-D007-4911-B8B7-F80B94B5E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418" y="2306883"/>
            <a:ext cx="4104456" cy="399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452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28654" y="-218256"/>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r>
              <a:rPr lang="en-US" b="1" dirty="0">
                <a:solidFill>
                  <a:srgbClr val="339933"/>
                </a:solidFill>
                <a:effectLst>
                  <a:outerShdw blurRad="38100" dist="38100" dir="2700000" algn="tl">
                    <a:srgbClr val="000000">
                      <a:alpha val="43137"/>
                    </a:srgbClr>
                  </a:outerShdw>
                </a:effectLst>
                <a:latin typeface="Arial Black" panose="020B0A04020102020204" pitchFamily="34" charset="0"/>
              </a:rPr>
              <a:t>CSU RN-BSN Program</a:t>
            </a:r>
            <a:br>
              <a:rPr lang="en-US" dirty="0">
                <a:solidFill>
                  <a:srgbClr val="339933"/>
                </a:solidFill>
                <a:effectLst>
                  <a:outerShdw blurRad="38100" dist="38100" dir="2700000" algn="tl">
                    <a:srgbClr val="000000">
                      <a:alpha val="43137"/>
                    </a:srgbClr>
                  </a:outerShdw>
                </a:effectLst>
              </a:rPr>
            </a:br>
            <a:endParaRPr lang="en-US" dirty="0">
              <a:solidFill>
                <a:srgbClr val="339933"/>
              </a:solidFill>
              <a:effectLst>
                <a:outerShdw blurRad="38100" dist="38100" dir="2700000" algn="tl">
                  <a:srgbClr val="000000">
                    <a:alpha val="43137"/>
                  </a:srgbClr>
                </a:outerShdw>
              </a:effectLst>
            </a:endParaRPr>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204664" y="1371729"/>
            <a:ext cx="9145016" cy="5517169"/>
          </a:xfrm>
        </p:spPr>
        <p:txBody>
          <a:bodyPr/>
          <a:lstStyle/>
          <a:p>
            <a:r>
              <a:rPr lang="en-US" dirty="0"/>
              <a:t>Only 3 semesters</a:t>
            </a:r>
          </a:p>
          <a:p>
            <a:r>
              <a:rPr lang="en-US" dirty="0"/>
              <a:t>12 months completion</a:t>
            </a:r>
          </a:p>
          <a:p>
            <a:r>
              <a:rPr lang="en-US" dirty="0"/>
              <a:t>One night a week class (Remote due to Covid) </a:t>
            </a:r>
          </a:p>
          <a:p>
            <a:r>
              <a:rPr lang="en-US" dirty="0"/>
              <a:t>Approved by the Illinois Department of Financial and Professional Regulations {IDRPR}</a:t>
            </a:r>
          </a:p>
          <a:p>
            <a:r>
              <a:rPr lang="en-US" dirty="0"/>
              <a:t>Accredited by the Accreditation Commission for nursing Inc. {ACEN}</a:t>
            </a:r>
          </a:p>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pic>
        <p:nvPicPr>
          <p:cNvPr id="6" name="Picture 2" descr="See the source image">
            <a:extLst>
              <a:ext uri="{FF2B5EF4-FFF2-40B4-BE49-F238E27FC236}">
                <a16:creationId xmlns:a16="http://schemas.microsoft.com/office/drawing/2014/main" id="{E5A5C446-F6E8-4CCD-952F-2A21BC9DED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10426" y="4130314"/>
            <a:ext cx="4896544" cy="324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02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5354" y="-578296"/>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7073" y="1188473"/>
            <a:ext cx="9145016" cy="5517169"/>
          </a:xfrm>
        </p:spPr>
        <p:txBody>
          <a:bodyPr/>
          <a:lstStyle/>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2" name="Rectangle 1">
            <a:extLst>
              <a:ext uri="{FF2B5EF4-FFF2-40B4-BE49-F238E27FC236}">
                <a16:creationId xmlns:a16="http://schemas.microsoft.com/office/drawing/2014/main" id="{29E8C2F8-85B8-4D8D-A35B-D3AAD1A0CE02}"/>
              </a:ext>
            </a:extLst>
          </p:cNvPr>
          <p:cNvSpPr/>
          <p:nvPr/>
        </p:nvSpPr>
        <p:spPr>
          <a:xfrm>
            <a:off x="272355" y="1606915"/>
            <a:ext cx="9766663" cy="4893647"/>
          </a:xfrm>
          <a:prstGeom prst="rect">
            <a:avLst/>
          </a:prstGeom>
        </p:spPr>
        <p:txBody>
          <a:bodyPr wrap="square">
            <a:spAutoFit/>
          </a:bodyPr>
          <a:lstStyle/>
          <a:p>
            <a:r>
              <a:rPr lang="en-US" sz="3200" dirty="0"/>
              <a:t>1</a:t>
            </a:r>
            <a:r>
              <a:rPr lang="en-US" sz="2800" dirty="0"/>
              <a:t>. A nonrefundable university application fee. (</a:t>
            </a:r>
            <a:r>
              <a:rPr lang="en-US" sz="2800" b="1" dirty="0"/>
              <a:t>Application fee is waived for Spring 2021)</a:t>
            </a:r>
          </a:p>
          <a:p>
            <a:r>
              <a:rPr lang="en-US" sz="2800" dirty="0"/>
              <a:t>2. Minimum one year clinical experience.</a:t>
            </a:r>
          </a:p>
          <a:p>
            <a:r>
              <a:rPr lang="en-US" sz="2800" dirty="0"/>
              <a:t>3. Official transcripts from degree-granting institution, reflecting a minimum grade point average of 2.75 or higher on a 4.0 scale. </a:t>
            </a:r>
          </a:p>
          <a:p>
            <a:r>
              <a:rPr lang="en-US" sz="2800" dirty="0"/>
              <a:t>4. RN license verification and work experience acknowledgement form that verifies current unrestricted RN license to practice in the State of Illinois*</a:t>
            </a:r>
          </a:p>
          <a:p>
            <a:r>
              <a:rPr lang="en-US" sz="2800" dirty="0"/>
              <a:t>5. Meet the university prerequisite requirements for Bachelor Degree criteria as traditional nursing students</a:t>
            </a:r>
          </a:p>
          <a:p>
            <a:pPr>
              <a:buFont typeface="Wingdings" panose="05000000000000000000" pitchFamily="2" charset="2"/>
              <a:buChar char="Ø"/>
            </a:pPr>
            <a:r>
              <a:rPr lang="en-US" sz="2800" dirty="0">
                <a:latin typeface="Arial Black" panose="020B0A04020102020204" pitchFamily="34" charset="0"/>
              </a:rPr>
              <a:t>For more information contact </a:t>
            </a:r>
            <a:r>
              <a:rPr lang="en-US" sz="2800" dirty="0">
                <a:latin typeface="Arial Black" panose="020B0A04020102020204" pitchFamily="34" charset="0"/>
                <a:hlinkClick r:id="rId3"/>
              </a:rPr>
              <a:t>nursing@csu.edu</a:t>
            </a:r>
            <a:endParaRPr lang="en-US" sz="2800" dirty="0">
              <a:latin typeface="Arial Black" panose="020B0A04020102020204" pitchFamily="34" charset="0"/>
            </a:endParaRPr>
          </a:p>
        </p:txBody>
      </p:sp>
      <p:sp>
        <p:nvSpPr>
          <p:cNvPr id="4" name="Rectangle 3">
            <a:extLst>
              <a:ext uri="{FF2B5EF4-FFF2-40B4-BE49-F238E27FC236}">
                <a16:creationId xmlns:a16="http://schemas.microsoft.com/office/drawing/2014/main" id="{1C1703B2-A4FA-4818-A561-F45E65DC5FA8}"/>
              </a:ext>
            </a:extLst>
          </p:cNvPr>
          <p:cNvSpPr/>
          <p:nvPr/>
        </p:nvSpPr>
        <p:spPr>
          <a:xfrm>
            <a:off x="1118863" y="123818"/>
            <a:ext cx="7938263" cy="769441"/>
          </a:xfrm>
          <a:prstGeom prst="rect">
            <a:avLst/>
          </a:prstGeom>
        </p:spPr>
        <p:txBody>
          <a:bodyPr wrap="none">
            <a:spAutoFit/>
          </a:bodyPr>
          <a:lstStyle/>
          <a:p>
            <a:pPr algn="ctr"/>
            <a:r>
              <a:rPr lang="en-US" sz="4400" dirty="0">
                <a:solidFill>
                  <a:srgbClr val="339933"/>
                </a:solidFill>
                <a:effectLst>
                  <a:outerShdw blurRad="38100" dist="38100" dir="2700000" algn="tl">
                    <a:srgbClr val="000000">
                      <a:alpha val="43137"/>
                    </a:srgbClr>
                  </a:outerShdw>
                </a:effectLst>
                <a:latin typeface="Arial Black" panose="020B0A04020102020204" pitchFamily="34" charset="0"/>
              </a:rPr>
              <a:t>Admission</a:t>
            </a:r>
            <a:r>
              <a:rPr lang="en-US" dirty="0">
                <a:solidFill>
                  <a:srgbClr val="339933"/>
                </a:solidFill>
                <a:effectLst>
                  <a:outerShdw blurRad="38100" dist="38100" dir="2700000" algn="tl">
                    <a:srgbClr val="000000">
                      <a:alpha val="43137"/>
                    </a:srgbClr>
                  </a:outerShdw>
                </a:effectLst>
                <a:latin typeface="Arial Black" panose="020B0A04020102020204" pitchFamily="34" charset="0"/>
              </a:rPr>
              <a:t> </a:t>
            </a:r>
            <a:r>
              <a:rPr lang="en-US" sz="4400" dirty="0">
                <a:solidFill>
                  <a:srgbClr val="339933"/>
                </a:solidFill>
                <a:effectLst>
                  <a:outerShdw blurRad="38100" dist="38100" dir="2700000" algn="tl">
                    <a:srgbClr val="000000">
                      <a:alpha val="43137"/>
                    </a:srgbClr>
                  </a:outerShdw>
                </a:effectLst>
                <a:latin typeface="Arial Black" panose="020B0A04020102020204" pitchFamily="34" charset="0"/>
              </a:rPr>
              <a:t>Requirements</a:t>
            </a:r>
            <a:endParaRPr lang="en-US" sz="4400" dirty="0">
              <a:solidFill>
                <a:srgbClr val="33993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8131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93D71-1E23-44B1-835F-F9E458C25BD7}"/>
              </a:ext>
            </a:extLst>
          </p:cNvPr>
          <p:cNvPicPr>
            <a:picLocks/>
          </p:cNvPicPr>
          <p:nvPr/>
        </p:nvPicPr>
        <p:blipFill>
          <a:blip r:embed="rId2" cstate="print"/>
          <a:stretch>
            <a:fillRect/>
          </a:stretch>
        </p:blipFill>
        <p:spPr>
          <a:xfrm>
            <a:off x="0" y="0"/>
            <a:ext cx="10058400" cy="7759700"/>
          </a:xfrm>
          <a:prstGeom prst="rect">
            <a:avLst/>
          </a:prstGeom>
        </p:spPr>
      </p:pic>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3"/>
          <a:stretch>
            <a:fillRect/>
          </a:stretch>
        </p:blipFill>
        <p:spPr>
          <a:xfrm>
            <a:off x="0" y="-12699"/>
            <a:ext cx="10058400" cy="7772399"/>
          </a:xfrm>
          <a:prstGeom prst="rect">
            <a:avLst/>
          </a:prstGeom>
        </p:spPr>
      </p:pic>
      <p:sp>
        <p:nvSpPr>
          <p:cNvPr id="4" name="Rectangle 3">
            <a:extLst>
              <a:ext uri="{FF2B5EF4-FFF2-40B4-BE49-F238E27FC236}">
                <a16:creationId xmlns:a16="http://schemas.microsoft.com/office/drawing/2014/main" id="{F5B272D8-7E88-478F-9813-890A3A54369E}"/>
              </a:ext>
            </a:extLst>
          </p:cNvPr>
          <p:cNvSpPr/>
          <p:nvPr/>
        </p:nvSpPr>
        <p:spPr>
          <a:xfrm>
            <a:off x="1212776" y="249080"/>
            <a:ext cx="8352928" cy="1802032"/>
          </a:xfrm>
          <a:prstGeom prst="rect">
            <a:avLst/>
          </a:prstGeom>
        </p:spPr>
        <p:txBody>
          <a:bodyPr wrap="square">
            <a:spAutoFit/>
          </a:bodyPr>
          <a:lstStyle/>
          <a:p>
            <a:pPr algn="ctr">
              <a:lnSpc>
                <a:spcPts val="2640"/>
              </a:lnSpc>
            </a:pPr>
            <a:r>
              <a:rPr lang="en-CA" sz="3600" dirty="0">
                <a:solidFill>
                  <a:schemeClr val="bg1"/>
                </a:solidFill>
                <a:latin typeface="Baskerville Old Face" panose="02020602080505020303" pitchFamily="18" charset="0"/>
              </a:rPr>
              <a:t>College of Health Sciences</a:t>
            </a:r>
          </a:p>
          <a:p>
            <a:pPr algn="ctr">
              <a:lnSpc>
                <a:spcPts val="2640"/>
              </a:lnSpc>
            </a:pPr>
            <a:endParaRPr lang="en-CA" sz="3600" dirty="0">
              <a:solidFill>
                <a:schemeClr val="bg1"/>
              </a:solidFill>
              <a:latin typeface="Baskerville Old Face" panose="02020602080505020303" pitchFamily="18" charset="0"/>
            </a:endParaRPr>
          </a:p>
          <a:p>
            <a:pPr algn="ctr">
              <a:lnSpc>
                <a:spcPts val="2640"/>
              </a:lnSpc>
            </a:pPr>
            <a:r>
              <a:rPr lang="en-CA" sz="3600" dirty="0">
                <a:solidFill>
                  <a:schemeClr val="bg1"/>
                </a:solidFill>
                <a:latin typeface="Baskerville Old Face" panose="02020602080505020303" pitchFamily="18" charset="0"/>
              </a:rPr>
              <a:t>Guaranteed Admission Program Criteria</a:t>
            </a:r>
          </a:p>
          <a:p>
            <a:pPr algn="ctr">
              <a:lnSpc>
                <a:spcPts val="2640"/>
              </a:lnSpc>
            </a:pPr>
            <a:endParaRPr lang="en-CA" sz="3600" dirty="0">
              <a:solidFill>
                <a:schemeClr val="bg1"/>
              </a:solidFill>
              <a:latin typeface="Baskerville Old Face" panose="02020602080505020303" pitchFamily="18" charset="0"/>
            </a:endParaRPr>
          </a:p>
          <a:p>
            <a:pPr algn="ctr">
              <a:lnSpc>
                <a:spcPts val="2640"/>
              </a:lnSpc>
            </a:pPr>
            <a:r>
              <a:rPr lang="en-CA" sz="3600" dirty="0">
                <a:solidFill>
                  <a:schemeClr val="bg1"/>
                </a:solidFill>
                <a:latin typeface="Baskerville Old Face" panose="02020602080505020303" pitchFamily="18" charset="0"/>
              </a:rPr>
              <a:t>For Freshman Only</a:t>
            </a:r>
          </a:p>
        </p:txBody>
      </p:sp>
      <p:sp>
        <p:nvSpPr>
          <p:cNvPr id="6" name="Rectangle 5">
            <a:extLst>
              <a:ext uri="{FF2B5EF4-FFF2-40B4-BE49-F238E27FC236}">
                <a16:creationId xmlns:a16="http://schemas.microsoft.com/office/drawing/2014/main" id="{70A38FF3-01AB-4E0A-BFFD-323398232848}"/>
              </a:ext>
            </a:extLst>
          </p:cNvPr>
          <p:cNvSpPr/>
          <p:nvPr/>
        </p:nvSpPr>
        <p:spPr>
          <a:xfrm>
            <a:off x="312676" y="4678288"/>
            <a:ext cx="9433048" cy="2585323"/>
          </a:xfrm>
          <a:prstGeom prst="rect">
            <a:avLst/>
          </a:prstGeom>
        </p:spPr>
        <p:txBody>
          <a:bodyPr wrap="square">
            <a:spAutoFit/>
          </a:bodyPr>
          <a:lstStyle/>
          <a:p>
            <a:pPr algn="ctr">
              <a:lnSpc>
                <a:spcPct val="107000"/>
              </a:lnSpc>
              <a:spcAft>
                <a:spcPts val="800"/>
              </a:spcAft>
            </a:pPr>
            <a:r>
              <a:rPr lang="en-US" sz="2800" dirty="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High School Completion</a:t>
            </a:r>
          </a:p>
          <a:p>
            <a:pPr algn="ctr">
              <a:lnSpc>
                <a:spcPct val="107000"/>
              </a:lnSpc>
              <a:spcAft>
                <a:spcPts val="800"/>
              </a:spcAft>
            </a:pPr>
            <a:r>
              <a:rPr lang="en-US" sz="2800" dirty="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ACT score of 23 or above; or</a:t>
            </a:r>
          </a:p>
          <a:p>
            <a:pPr lvl="0" algn="ctr">
              <a:lnSpc>
                <a:spcPct val="107000"/>
              </a:lnSpc>
            </a:pPr>
            <a:r>
              <a:rPr lang="en-US" sz="2800" dirty="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    SAT score of 1400 or above;</a:t>
            </a:r>
          </a:p>
          <a:p>
            <a:pPr lvl="0" algn="ctr">
              <a:lnSpc>
                <a:spcPct val="107000"/>
              </a:lnSpc>
            </a:pPr>
            <a:r>
              <a:rPr lang="en-US" sz="2800" dirty="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         High School Grade Point Average: 3.25 or higher     </a:t>
            </a:r>
          </a:p>
          <a:p>
            <a:pPr lvl="0" algn="ctr">
              <a:lnSpc>
                <a:spcPct val="107000"/>
              </a:lnSpc>
              <a:spcAft>
                <a:spcPts val="800"/>
              </a:spcAft>
            </a:pPr>
            <a:r>
              <a:rPr lang="en-US" sz="2800" dirty="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History of participation in service activities</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0A8E2A8B-89BB-4622-A08F-71D2C1DD5B11}"/>
              </a:ext>
            </a:extLst>
          </p:cNvPr>
          <p:cNvPicPr>
            <a:picLocks noChangeAspect="1"/>
          </p:cNvPicPr>
          <p:nvPr/>
        </p:nvPicPr>
        <p:blipFill>
          <a:blip r:embed="rId4"/>
          <a:stretch>
            <a:fillRect/>
          </a:stretch>
        </p:blipFill>
        <p:spPr>
          <a:xfrm>
            <a:off x="2580928" y="2051112"/>
            <a:ext cx="5112567" cy="2555167"/>
          </a:xfrm>
          <a:prstGeom prst="rect">
            <a:avLst/>
          </a:prstGeom>
        </p:spPr>
      </p:pic>
    </p:spTree>
    <p:extLst>
      <p:ext uri="{BB962C8B-B14F-4D97-AF65-F5344CB8AC3E}">
        <p14:creationId xmlns:p14="http://schemas.microsoft.com/office/powerpoint/2010/main" val="1108131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93D71-1E23-44B1-835F-F9E458C25BD7}"/>
              </a:ext>
            </a:extLst>
          </p:cNvPr>
          <p:cNvPicPr>
            <a:picLocks/>
          </p:cNvPicPr>
          <p:nvPr/>
        </p:nvPicPr>
        <p:blipFill>
          <a:blip r:embed="rId2" cstate="print"/>
          <a:stretch>
            <a:fillRect/>
          </a:stretch>
        </p:blipFill>
        <p:spPr>
          <a:xfrm>
            <a:off x="0" y="0"/>
            <a:ext cx="10058400" cy="7759700"/>
          </a:xfrm>
          <a:prstGeom prst="rect">
            <a:avLst/>
          </a:prstGeom>
        </p:spPr>
      </p:pic>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3"/>
          <a:stretch>
            <a:fillRect/>
          </a:stretch>
        </p:blipFill>
        <p:spPr>
          <a:xfrm>
            <a:off x="2282" y="-7972"/>
            <a:ext cx="10058400" cy="7772399"/>
          </a:xfrm>
          <a:prstGeom prst="rect">
            <a:avLst/>
          </a:prstGeom>
        </p:spPr>
      </p:pic>
      <p:sp>
        <p:nvSpPr>
          <p:cNvPr id="4" name="TextBox 3">
            <a:extLst>
              <a:ext uri="{FF2B5EF4-FFF2-40B4-BE49-F238E27FC236}">
                <a16:creationId xmlns:a16="http://schemas.microsoft.com/office/drawing/2014/main" id="{36008A20-F039-42A8-A954-146C7A64BCD9}"/>
              </a:ext>
            </a:extLst>
          </p:cNvPr>
          <p:cNvSpPr txBox="1"/>
          <p:nvPr/>
        </p:nvSpPr>
        <p:spPr>
          <a:xfrm>
            <a:off x="1212776" y="1876453"/>
            <a:ext cx="7992888" cy="2308324"/>
          </a:xfrm>
          <a:prstGeom prst="rect">
            <a:avLst/>
          </a:prstGeom>
          <a:noFill/>
        </p:spPr>
        <p:txBody>
          <a:bodyPr wrap="square" rtlCol="0">
            <a:spAutoFit/>
          </a:bodyPr>
          <a:lstStyle/>
          <a:p>
            <a:pPr algn="ctr"/>
            <a:r>
              <a:rPr lang="en-US" sz="7200" dirty="0">
                <a:solidFill>
                  <a:schemeClr val="bg1"/>
                </a:solidFill>
              </a:rPr>
              <a:t>Occupational Therapy</a:t>
            </a:r>
          </a:p>
        </p:txBody>
      </p:sp>
      <p:sp>
        <p:nvSpPr>
          <p:cNvPr id="3" name="TextBox 2">
            <a:extLst>
              <a:ext uri="{FF2B5EF4-FFF2-40B4-BE49-F238E27FC236}">
                <a16:creationId xmlns:a16="http://schemas.microsoft.com/office/drawing/2014/main" id="{5A8806B2-29CA-4C6C-BE65-ECFADAE20A24}"/>
              </a:ext>
            </a:extLst>
          </p:cNvPr>
          <p:cNvSpPr txBox="1"/>
          <p:nvPr/>
        </p:nvSpPr>
        <p:spPr>
          <a:xfrm>
            <a:off x="2616932" y="4606280"/>
            <a:ext cx="5184576" cy="646331"/>
          </a:xfrm>
          <a:prstGeom prst="rect">
            <a:avLst/>
          </a:prstGeom>
          <a:noFill/>
        </p:spPr>
        <p:txBody>
          <a:bodyPr wrap="square" rtlCol="0">
            <a:spAutoFit/>
          </a:bodyPr>
          <a:lstStyle/>
          <a:p>
            <a:r>
              <a:rPr lang="en-US" sz="3600" dirty="0">
                <a:solidFill>
                  <a:schemeClr val="bg1"/>
                </a:solidFill>
              </a:rPr>
              <a:t>Dr. Regina Smith, Faculty</a:t>
            </a:r>
          </a:p>
        </p:txBody>
      </p:sp>
    </p:spTree>
    <p:extLst>
      <p:ext uri="{BB962C8B-B14F-4D97-AF65-F5344CB8AC3E}">
        <p14:creationId xmlns:p14="http://schemas.microsoft.com/office/powerpoint/2010/main" val="2104668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31717" y="285800"/>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240668" y="548350"/>
            <a:ext cx="6535618" cy="893763"/>
          </a:xfrm>
        </p:spPr>
        <p:txBody>
          <a:bodyPr>
            <a:normAutofit fontScale="90000"/>
          </a:bodyPr>
          <a:lstStyle/>
          <a:p>
            <a:r>
              <a:rPr lang="en-US" b="1" dirty="0">
                <a:solidFill>
                  <a:srgbClr val="339933"/>
                </a:solidFill>
                <a:effectLst>
                  <a:outerShdw blurRad="38100" dist="38100" dir="2700000" algn="tl">
                    <a:srgbClr val="000000">
                      <a:alpha val="43137"/>
                    </a:srgbClr>
                  </a:outerShdw>
                </a:effectLst>
              </a:rPr>
              <a:t>OCCUPATIONAL THERAPY</a:t>
            </a:r>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6" name="TextBox 5">
            <a:extLst>
              <a:ext uri="{FF2B5EF4-FFF2-40B4-BE49-F238E27FC236}">
                <a16:creationId xmlns:a16="http://schemas.microsoft.com/office/drawing/2014/main" id="{B4D46C26-BD55-4710-ABD9-1D82DA31A090}"/>
              </a:ext>
            </a:extLst>
          </p:cNvPr>
          <p:cNvSpPr txBox="1"/>
          <p:nvPr/>
        </p:nvSpPr>
        <p:spPr>
          <a:xfrm>
            <a:off x="420688" y="1564115"/>
            <a:ext cx="9397043" cy="6494085"/>
          </a:xfrm>
          <a:prstGeom prst="rect">
            <a:avLst/>
          </a:prstGeom>
          <a:noFill/>
        </p:spPr>
        <p:txBody>
          <a:bodyPr wrap="square" rtlCol="0">
            <a:spAutoFit/>
          </a:bodyPr>
          <a:lstStyle/>
          <a:p>
            <a:r>
              <a:rPr lang="en-US" sz="3200" dirty="0">
                <a:latin typeface="+mj-lt"/>
              </a:rPr>
              <a:t>Health care profession concerned</a:t>
            </a:r>
          </a:p>
          <a:p>
            <a:r>
              <a:rPr lang="en-US" sz="3200" dirty="0">
                <a:latin typeface="+mj-lt"/>
              </a:rPr>
              <a:t>with health and well-being by </a:t>
            </a:r>
          </a:p>
          <a:p>
            <a:r>
              <a:rPr lang="en-US" sz="3200" dirty="0">
                <a:latin typeface="+mj-lt"/>
              </a:rPr>
              <a:t>promoting people’s engagement in meaningful activities or </a:t>
            </a:r>
            <a:r>
              <a:rPr lang="en-US" sz="3200" i="1" dirty="0">
                <a:latin typeface="+mj-lt"/>
              </a:rPr>
              <a:t>occupations </a:t>
            </a:r>
            <a:r>
              <a:rPr lang="en-US" sz="3200" dirty="0">
                <a:latin typeface="+mj-lt"/>
              </a:rPr>
              <a:t>they need and want to do.</a:t>
            </a:r>
          </a:p>
          <a:p>
            <a:pPr algn="just"/>
            <a:endParaRPr lang="en-US" sz="3200" dirty="0">
              <a:latin typeface="+mj-lt"/>
            </a:endParaRPr>
          </a:p>
          <a:p>
            <a:pPr algn="just"/>
            <a:r>
              <a:rPr lang="en-US" sz="3200" dirty="0">
                <a:latin typeface="+mj-lt"/>
              </a:rPr>
              <a:t>Occupational therapy (OT) practitioners work with people across the lifespan in a variety of settings such as hospitals, clinics, rehabilitation centers, long-term care facilities, camps, homes, and community agencies. schools, mental health. </a:t>
            </a:r>
          </a:p>
          <a:p>
            <a:endParaRPr lang="en-US" sz="3200" dirty="0">
              <a:latin typeface="Baskerville Old Face" panose="02020602080505020303" pitchFamily="18" charset="0"/>
            </a:endParaRPr>
          </a:p>
          <a:p>
            <a:br>
              <a:rPr lang="en-US" sz="3200" dirty="0"/>
            </a:br>
            <a:endParaRPr lang="en-US" sz="3200" dirty="0">
              <a:latin typeface="Baskerville Old Face" panose="02020602080505020303" pitchFamily="18" charset="0"/>
            </a:endParaRPr>
          </a:p>
        </p:txBody>
      </p:sp>
      <p:pic>
        <p:nvPicPr>
          <p:cNvPr id="9" name="Picture 8">
            <a:extLst>
              <a:ext uri="{FF2B5EF4-FFF2-40B4-BE49-F238E27FC236}">
                <a16:creationId xmlns:a16="http://schemas.microsoft.com/office/drawing/2014/main" id="{2C0B588E-4A2A-424D-A59D-809BFD78E338}"/>
              </a:ext>
            </a:extLst>
          </p:cNvPr>
          <p:cNvPicPr>
            <a:picLocks noChangeAspect="1"/>
          </p:cNvPicPr>
          <p:nvPr/>
        </p:nvPicPr>
        <p:blipFill>
          <a:blip r:embed="rId3"/>
          <a:stretch>
            <a:fillRect/>
          </a:stretch>
        </p:blipFill>
        <p:spPr>
          <a:xfrm>
            <a:off x="6276234" y="190542"/>
            <a:ext cx="2767824" cy="2444708"/>
          </a:xfrm>
          <a:prstGeom prst="rect">
            <a:avLst/>
          </a:prstGeom>
        </p:spPr>
      </p:pic>
    </p:spTree>
    <p:extLst>
      <p:ext uri="{BB962C8B-B14F-4D97-AF65-F5344CB8AC3E}">
        <p14:creationId xmlns:p14="http://schemas.microsoft.com/office/powerpoint/2010/main" val="762531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16554"/>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1251655" y="914355"/>
            <a:ext cx="7687746" cy="893763"/>
          </a:xfrm>
        </p:spPr>
        <p:txBody>
          <a:bodyPr>
            <a:normAutofit fontScale="90000"/>
          </a:bodyPr>
          <a:lstStyle/>
          <a:p>
            <a:r>
              <a:rPr lang="en-US" dirty="0">
                <a:solidFill>
                  <a:srgbClr val="339933"/>
                </a:solidFill>
                <a:effectLst>
                  <a:outerShdw blurRad="38100" dist="38100" dir="2700000" algn="tl">
                    <a:srgbClr val="000000">
                      <a:alpha val="43137"/>
                    </a:srgbClr>
                  </a:outerShdw>
                </a:effectLst>
              </a:rPr>
              <a:t>OCCUPATIONAL THERAPY CAREER OUTLOOK</a:t>
            </a:r>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6" name="TextBox 5">
            <a:extLst>
              <a:ext uri="{FF2B5EF4-FFF2-40B4-BE49-F238E27FC236}">
                <a16:creationId xmlns:a16="http://schemas.microsoft.com/office/drawing/2014/main" id="{B4D46C26-BD55-4710-ABD9-1D82DA31A090}"/>
              </a:ext>
            </a:extLst>
          </p:cNvPr>
          <p:cNvSpPr txBox="1"/>
          <p:nvPr/>
        </p:nvSpPr>
        <p:spPr>
          <a:xfrm>
            <a:off x="780728" y="1871663"/>
            <a:ext cx="9037004" cy="5293757"/>
          </a:xfrm>
          <a:prstGeom prst="rect">
            <a:avLst/>
          </a:prstGeom>
          <a:noFill/>
        </p:spPr>
        <p:txBody>
          <a:bodyPr wrap="square" rtlCol="0">
            <a:spAutoFit/>
          </a:bodyPr>
          <a:lstStyle/>
          <a:p>
            <a:r>
              <a:rPr lang="en-US" sz="3200" dirty="0">
                <a:latin typeface="+mj-lt"/>
              </a:rPr>
              <a:t>Demand  expected to increase much faster than average through 2029. </a:t>
            </a:r>
            <a:r>
              <a:rPr lang="en-US" sz="2800" dirty="0">
                <a:latin typeface="+mj-lt"/>
              </a:rPr>
              <a:t> (Bureau of Labor Statistics, 2020)</a:t>
            </a:r>
          </a:p>
          <a:p>
            <a:endParaRPr lang="en-US" sz="3200" dirty="0">
              <a:latin typeface="+mj-lt"/>
            </a:endParaRPr>
          </a:p>
          <a:p>
            <a:r>
              <a:rPr lang="en-US" sz="3200" dirty="0">
                <a:latin typeface="+mj-lt"/>
              </a:rPr>
              <a:t>Expanding roles in  areas such as mental health,  home modification and accessibility design,  driver rehabilitation, ergonomic, low vision services, assistive technology, competitive integrative employment services, community health services.</a:t>
            </a:r>
          </a:p>
          <a:p>
            <a:endParaRPr lang="en-US" sz="3200" dirty="0">
              <a:latin typeface="Baskerville Old Face" panose="02020602080505020303" pitchFamily="18" charset="0"/>
            </a:endParaRPr>
          </a:p>
          <a:p>
            <a:endParaRPr lang="en-US" sz="3200" dirty="0">
              <a:latin typeface="Baskerville Old Face" panose="02020602080505020303" pitchFamily="18" charset="0"/>
            </a:endParaRPr>
          </a:p>
          <a:p>
            <a:endParaRPr lang="en-US" b="0" i="0" dirty="0">
              <a:solidFill>
                <a:srgbClr val="747578"/>
              </a:solidFill>
              <a:effectLst/>
              <a:latin typeface="UniversRegular"/>
            </a:endParaRPr>
          </a:p>
        </p:txBody>
      </p:sp>
    </p:spTree>
    <p:extLst>
      <p:ext uri="{BB962C8B-B14F-4D97-AF65-F5344CB8AC3E}">
        <p14:creationId xmlns:p14="http://schemas.microsoft.com/office/powerpoint/2010/main" val="3043427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66329" y="0"/>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925823" y="307343"/>
            <a:ext cx="8891909" cy="893763"/>
          </a:xfrm>
        </p:spPr>
        <p:txBody>
          <a:bodyPr>
            <a:normAutofit fontScale="90000"/>
          </a:bodyPr>
          <a:lstStyle/>
          <a:p>
            <a:pPr algn="l"/>
            <a:r>
              <a:rPr lang="en-US" dirty="0">
                <a:solidFill>
                  <a:srgbClr val="339933"/>
                </a:solidFill>
                <a:effectLst>
                  <a:outerShdw blurRad="38100" dist="38100" dir="2700000" algn="tl">
                    <a:srgbClr val="000000">
                      <a:alpha val="43137"/>
                    </a:srgbClr>
                  </a:outerShdw>
                </a:effectLst>
              </a:rPr>
              <a:t>CSU OCCUPATIONAL THERAPY PROGRAM</a:t>
            </a:r>
            <a:br>
              <a:rPr lang="en-US" dirty="0">
                <a:solidFill>
                  <a:srgbClr val="339933"/>
                </a:solidFill>
                <a:effectLst>
                  <a:outerShdw blurRad="38100" dist="38100" dir="2700000" algn="tl">
                    <a:srgbClr val="000000">
                      <a:alpha val="43137"/>
                    </a:srgbClr>
                  </a:outerShdw>
                </a:effectLst>
              </a:rPr>
            </a:br>
            <a:endParaRPr lang="en-US" dirty="0">
              <a:solidFill>
                <a:srgbClr val="339933"/>
              </a:solidFill>
              <a:effectLst>
                <a:outerShdw blurRad="38100" dist="38100" dir="2700000" algn="tl">
                  <a:srgbClr val="000000">
                    <a:alpha val="43137"/>
                  </a:srgbClr>
                </a:outerShdw>
              </a:effectLst>
            </a:endParaRPr>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6" name="TextBox 5">
            <a:extLst>
              <a:ext uri="{FF2B5EF4-FFF2-40B4-BE49-F238E27FC236}">
                <a16:creationId xmlns:a16="http://schemas.microsoft.com/office/drawing/2014/main" id="{B4D46C26-BD55-4710-ABD9-1D82DA31A090}"/>
              </a:ext>
            </a:extLst>
          </p:cNvPr>
          <p:cNvSpPr txBox="1"/>
          <p:nvPr/>
        </p:nvSpPr>
        <p:spPr>
          <a:xfrm>
            <a:off x="3008442" y="1808118"/>
            <a:ext cx="6885724" cy="4524315"/>
          </a:xfrm>
          <a:prstGeom prst="rect">
            <a:avLst/>
          </a:prstGeom>
          <a:noFill/>
        </p:spPr>
        <p:txBody>
          <a:bodyPr wrap="square" rtlCol="0">
            <a:spAutoFit/>
          </a:bodyPr>
          <a:lstStyle/>
          <a:p>
            <a:r>
              <a:rPr lang="en-US" sz="3200" dirty="0">
                <a:latin typeface="+mj-lt"/>
              </a:rPr>
              <a:t>Established in 1982</a:t>
            </a:r>
          </a:p>
          <a:p>
            <a:r>
              <a:rPr lang="en-US" sz="3200" dirty="0">
                <a:latin typeface="+mj-lt"/>
              </a:rPr>
              <a:t>2</a:t>
            </a:r>
            <a:r>
              <a:rPr lang="en-US" sz="3200" baseline="30000" dirty="0">
                <a:latin typeface="+mj-lt"/>
              </a:rPr>
              <a:t>nd</a:t>
            </a:r>
            <a:r>
              <a:rPr lang="en-US" sz="3200" dirty="0">
                <a:latin typeface="+mj-lt"/>
              </a:rPr>
              <a:t> oldest OT program in Illinois</a:t>
            </a:r>
          </a:p>
          <a:p>
            <a:endParaRPr lang="en-US" sz="3200" dirty="0">
              <a:latin typeface="+mj-lt"/>
            </a:endParaRPr>
          </a:p>
          <a:p>
            <a:r>
              <a:rPr lang="en-US" sz="3200" dirty="0">
                <a:latin typeface="+mj-lt"/>
              </a:rPr>
              <a:t>Entry-level Masters Degree</a:t>
            </a:r>
          </a:p>
          <a:p>
            <a:endParaRPr lang="en-US" sz="3200" dirty="0">
              <a:latin typeface="+mj-lt"/>
            </a:endParaRPr>
          </a:p>
          <a:p>
            <a:r>
              <a:rPr lang="en-US" sz="3200" dirty="0">
                <a:latin typeface="+mj-lt"/>
              </a:rPr>
              <a:t>Two pathways to enter the professional OT program</a:t>
            </a:r>
          </a:p>
          <a:p>
            <a:pPr marL="457200" indent="-457200">
              <a:buFont typeface="Arial" panose="020B0604020202020204" pitchFamily="34" charset="0"/>
              <a:buChar char="•"/>
            </a:pPr>
            <a:r>
              <a:rPr lang="en-US" sz="3200" dirty="0">
                <a:latin typeface="+mj-lt"/>
              </a:rPr>
              <a:t>Combined  Program (BS/MOT)</a:t>
            </a:r>
          </a:p>
          <a:p>
            <a:pPr marL="457200" indent="-457200">
              <a:buFont typeface="Arial" panose="020B0604020202020204" pitchFamily="34" charset="0"/>
              <a:buChar char="•"/>
            </a:pPr>
            <a:r>
              <a:rPr lang="en-US" sz="3200" dirty="0">
                <a:latin typeface="+mj-lt"/>
              </a:rPr>
              <a:t>Masters of Occupational Therapy</a:t>
            </a:r>
          </a:p>
        </p:txBody>
      </p:sp>
      <p:pic>
        <p:nvPicPr>
          <p:cNvPr id="9" name="Picture 8">
            <a:extLst>
              <a:ext uri="{FF2B5EF4-FFF2-40B4-BE49-F238E27FC236}">
                <a16:creationId xmlns:a16="http://schemas.microsoft.com/office/drawing/2014/main" id="{DA9D6064-DAB9-4AB8-A460-47194009C601}"/>
              </a:ext>
            </a:extLst>
          </p:cNvPr>
          <p:cNvPicPr>
            <a:picLocks noChangeAspect="1"/>
          </p:cNvPicPr>
          <p:nvPr/>
        </p:nvPicPr>
        <p:blipFill>
          <a:blip r:embed="rId3"/>
          <a:stretch>
            <a:fillRect/>
          </a:stretch>
        </p:blipFill>
        <p:spPr>
          <a:xfrm>
            <a:off x="164234" y="1170086"/>
            <a:ext cx="2866286" cy="2943630"/>
          </a:xfrm>
          <a:prstGeom prst="rect">
            <a:avLst/>
          </a:prstGeom>
          <a:ln>
            <a:noFill/>
          </a:ln>
          <a:effectLst>
            <a:softEdge rad="112500"/>
          </a:effectLst>
        </p:spPr>
      </p:pic>
      <p:pic>
        <p:nvPicPr>
          <p:cNvPr id="14" name="Picture 13">
            <a:extLst>
              <a:ext uri="{FF2B5EF4-FFF2-40B4-BE49-F238E27FC236}">
                <a16:creationId xmlns:a16="http://schemas.microsoft.com/office/drawing/2014/main" id="{3E49137A-1289-4CDB-8691-E4FDCA547C77}"/>
              </a:ext>
            </a:extLst>
          </p:cNvPr>
          <p:cNvPicPr>
            <a:picLocks noChangeAspect="1"/>
          </p:cNvPicPr>
          <p:nvPr/>
        </p:nvPicPr>
        <p:blipFill>
          <a:blip r:embed="rId4"/>
          <a:stretch>
            <a:fillRect/>
          </a:stretch>
        </p:blipFill>
        <p:spPr>
          <a:xfrm>
            <a:off x="109449" y="4129692"/>
            <a:ext cx="3030212" cy="2839054"/>
          </a:xfrm>
          <a:prstGeom prst="rect">
            <a:avLst/>
          </a:prstGeom>
          <a:ln>
            <a:noFill/>
          </a:ln>
          <a:effectLst>
            <a:softEdge rad="112500"/>
          </a:effectLst>
        </p:spPr>
      </p:pic>
    </p:spTree>
    <p:extLst>
      <p:ext uri="{BB962C8B-B14F-4D97-AF65-F5344CB8AC3E}">
        <p14:creationId xmlns:p14="http://schemas.microsoft.com/office/powerpoint/2010/main" val="3024071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16554"/>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424953" y="702982"/>
            <a:ext cx="9169660" cy="893763"/>
          </a:xfrm>
        </p:spPr>
        <p:txBody>
          <a:bodyPr>
            <a:normAutofit fontScale="90000"/>
          </a:bodyPr>
          <a:lstStyle/>
          <a:p>
            <a:pPr algn="l"/>
            <a:r>
              <a:rPr lang="en-US" dirty="0">
                <a:solidFill>
                  <a:srgbClr val="339933"/>
                </a:solidFill>
                <a:effectLst>
                  <a:outerShdw blurRad="38100" dist="38100" dir="2700000" algn="tl">
                    <a:srgbClr val="000000">
                      <a:alpha val="43137"/>
                    </a:srgbClr>
                  </a:outerShdw>
                </a:effectLst>
              </a:rPr>
              <a:t>Why CSU’s OT PROGRAM?</a:t>
            </a:r>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6" name="TextBox 5">
            <a:extLst>
              <a:ext uri="{FF2B5EF4-FFF2-40B4-BE49-F238E27FC236}">
                <a16:creationId xmlns:a16="http://schemas.microsoft.com/office/drawing/2014/main" id="{B4D46C26-BD55-4710-ABD9-1D82DA31A090}"/>
              </a:ext>
            </a:extLst>
          </p:cNvPr>
          <p:cNvSpPr txBox="1"/>
          <p:nvPr/>
        </p:nvSpPr>
        <p:spPr>
          <a:xfrm>
            <a:off x="321868" y="1386324"/>
            <a:ext cx="7180839" cy="6771084"/>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
              </a:rPr>
              <a:t>Diverse student population</a:t>
            </a:r>
          </a:p>
          <a:p>
            <a:pPr marL="457200" indent="-457200">
              <a:buFont typeface="Arial" panose="020B0604020202020204" pitchFamily="34" charset="0"/>
              <a:buChar char="•"/>
            </a:pPr>
            <a:endParaRPr lang="en-US" sz="3200" dirty="0">
              <a:latin typeface="Calibri "/>
            </a:endParaRPr>
          </a:p>
          <a:p>
            <a:pPr marL="457200" indent="-457200">
              <a:buFont typeface="Arial" panose="020B0604020202020204" pitchFamily="34" charset="0"/>
              <a:buChar char="•"/>
            </a:pPr>
            <a:r>
              <a:rPr lang="en-US" sz="3200" dirty="0">
                <a:latin typeface="Calibri "/>
              </a:rPr>
              <a:t>Integrated curriculum design </a:t>
            </a:r>
          </a:p>
          <a:p>
            <a:pPr marL="457200" indent="-457200">
              <a:buFont typeface="Arial" panose="020B0604020202020204" pitchFamily="34" charset="0"/>
              <a:buChar char="•"/>
            </a:pPr>
            <a:endParaRPr lang="en-US" sz="3200" dirty="0">
              <a:latin typeface="Calibri "/>
            </a:endParaRPr>
          </a:p>
          <a:p>
            <a:pPr marL="457200" indent="-457200">
              <a:buFont typeface="Arial" panose="020B0604020202020204" pitchFamily="34" charset="0"/>
              <a:buChar char="•"/>
            </a:pPr>
            <a:r>
              <a:rPr lang="en-US" sz="3200" dirty="0">
                <a:latin typeface="Calibri "/>
              </a:rPr>
              <a:t>Wellness to Disability continuum</a:t>
            </a:r>
          </a:p>
          <a:p>
            <a:pPr marL="457200" indent="-457200">
              <a:buFont typeface="Arial" panose="020B0604020202020204" pitchFamily="34" charset="0"/>
              <a:buChar char="•"/>
            </a:pPr>
            <a:endParaRPr lang="en-US" sz="3200" dirty="0">
              <a:latin typeface="Calibri "/>
            </a:endParaRPr>
          </a:p>
          <a:p>
            <a:pPr marL="457200" indent="-457200">
              <a:buFont typeface="Arial" panose="020B0604020202020204" pitchFamily="34" charset="0"/>
              <a:buChar char="•"/>
            </a:pPr>
            <a:r>
              <a:rPr lang="en-US" sz="3200" dirty="0">
                <a:latin typeface="Calibri "/>
              </a:rPr>
              <a:t>Emphasis on preparing students for community and emerging practice areas </a:t>
            </a:r>
          </a:p>
          <a:p>
            <a:pPr marL="457200" indent="-457200">
              <a:buFont typeface="Arial" panose="020B0604020202020204" pitchFamily="34" charset="0"/>
              <a:buChar char="•"/>
            </a:pPr>
            <a:endParaRPr lang="en-US" sz="3200" dirty="0">
              <a:latin typeface="Calibri "/>
            </a:endParaRPr>
          </a:p>
          <a:p>
            <a:pPr marL="457200" indent="-457200">
              <a:buFont typeface="Arial" panose="020B0604020202020204" pitchFamily="34" charset="0"/>
              <a:buChar char="•"/>
            </a:pPr>
            <a:r>
              <a:rPr lang="en-US" sz="3200" dirty="0"/>
              <a:t>NBCOT passage rate</a:t>
            </a:r>
            <a:endParaRPr lang="en-US" sz="3200" dirty="0">
              <a:latin typeface="Calibri "/>
            </a:endParaRPr>
          </a:p>
          <a:p>
            <a:endParaRPr lang="en-US" sz="3200" dirty="0">
              <a:latin typeface="Baskerville Old Face" panose="02020602080505020303" pitchFamily="18" charset="0"/>
            </a:endParaRPr>
          </a:p>
          <a:p>
            <a:endParaRPr lang="en-US" sz="3200" dirty="0">
              <a:latin typeface="Baskerville Old Face" panose="02020602080505020303" pitchFamily="18" charset="0"/>
            </a:endParaRPr>
          </a:p>
          <a:p>
            <a:endParaRPr lang="en-US" b="0" i="0" dirty="0">
              <a:solidFill>
                <a:srgbClr val="747578"/>
              </a:solidFill>
              <a:effectLst/>
              <a:latin typeface="UniversRegular"/>
            </a:endParaRPr>
          </a:p>
        </p:txBody>
      </p:sp>
      <p:pic>
        <p:nvPicPr>
          <p:cNvPr id="12" name="Picture 11">
            <a:extLst>
              <a:ext uri="{FF2B5EF4-FFF2-40B4-BE49-F238E27FC236}">
                <a16:creationId xmlns:a16="http://schemas.microsoft.com/office/drawing/2014/main" id="{4FB92DC3-308A-40FE-9F9D-48AB5F95CB8A}"/>
              </a:ext>
            </a:extLst>
          </p:cNvPr>
          <p:cNvPicPr>
            <a:picLocks noChangeAspect="1"/>
          </p:cNvPicPr>
          <p:nvPr/>
        </p:nvPicPr>
        <p:blipFill rotWithShape="1">
          <a:blip r:embed="rId3"/>
          <a:srcRect t="10249"/>
          <a:stretch/>
        </p:blipFill>
        <p:spPr>
          <a:xfrm>
            <a:off x="6286857" y="429816"/>
            <a:ext cx="3334927" cy="2509061"/>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9B6E3C12-07DE-4658-AF9F-A539F3067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52" y="5448775"/>
            <a:ext cx="2389308" cy="1791981"/>
          </a:xfrm>
          <a:prstGeom prst="rect">
            <a:avLst/>
          </a:prstGeom>
        </p:spPr>
      </p:pic>
      <p:pic>
        <p:nvPicPr>
          <p:cNvPr id="9" name="Picture 8" descr="A picture containing person, table, person, cake&#10;&#10;Description automatically generated">
            <a:extLst>
              <a:ext uri="{FF2B5EF4-FFF2-40B4-BE49-F238E27FC236}">
                <a16:creationId xmlns:a16="http://schemas.microsoft.com/office/drawing/2014/main" id="{748FE235-BFE6-4264-AA42-6D1E4C36FE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722393" y="3747823"/>
            <a:ext cx="3223964" cy="2070100"/>
          </a:xfrm>
          <a:prstGeom prst="rect">
            <a:avLst/>
          </a:prstGeom>
        </p:spPr>
      </p:pic>
    </p:spTree>
    <p:extLst>
      <p:ext uri="{BB962C8B-B14F-4D97-AF65-F5344CB8AC3E}">
        <p14:creationId xmlns:p14="http://schemas.microsoft.com/office/powerpoint/2010/main" val="3162992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16554"/>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424953" y="702982"/>
            <a:ext cx="9169660" cy="893763"/>
          </a:xfrm>
        </p:spPr>
        <p:txBody>
          <a:bodyPr>
            <a:normAutofit fontScale="90000"/>
          </a:bodyPr>
          <a:lstStyle/>
          <a:p>
            <a:pPr algn="l"/>
            <a:r>
              <a:rPr lang="en-US" b="1" dirty="0">
                <a:solidFill>
                  <a:srgbClr val="339933"/>
                </a:solidFill>
                <a:effectLst>
                  <a:outerShdw blurRad="38100" dist="38100" dir="2700000" algn="tl">
                    <a:srgbClr val="000000">
                      <a:alpha val="43137"/>
                    </a:srgbClr>
                  </a:outerShdw>
                </a:effectLst>
              </a:rPr>
              <a:t>Why CSU’s OT PROGRAM?</a:t>
            </a:r>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6" name="TextBox 5">
            <a:extLst>
              <a:ext uri="{FF2B5EF4-FFF2-40B4-BE49-F238E27FC236}">
                <a16:creationId xmlns:a16="http://schemas.microsoft.com/office/drawing/2014/main" id="{B4D46C26-BD55-4710-ABD9-1D82DA31A090}"/>
              </a:ext>
            </a:extLst>
          </p:cNvPr>
          <p:cNvSpPr txBox="1"/>
          <p:nvPr/>
        </p:nvSpPr>
        <p:spPr>
          <a:xfrm>
            <a:off x="292297" y="1168791"/>
            <a:ext cx="7180839" cy="5786199"/>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alibri "/>
              </a:rPr>
              <a:t>Class size</a:t>
            </a:r>
          </a:p>
          <a:p>
            <a:pPr marL="457200" indent="-457200">
              <a:buFont typeface="Arial" panose="020B0604020202020204" pitchFamily="34" charset="0"/>
              <a:buChar char="•"/>
            </a:pPr>
            <a:endParaRPr lang="en-US" sz="3200" dirty="0">
              <a:latin typeface="Calibri "/>
            </a:endParaRPr>
          </a:p>
          <a:p>
            <a:pPr marL="457200" indent="-457200">
              <a:buFont typeface="Arial" panose="020B0604020202020204" pitchFamily="34" charset="0"/>
              <a:buChar char="•"/>
            </a:pPr>
            <a:r>
              <a:rPr lang="en-US" sz="3200" dirty="0">
                <a:latin typeface="Calibri "/>
              </a:rPr>
              <a:t>Faculty teach in areas of                   expertise</a:t>
            </a:r>
          </a:p>
          <a:p>
            <a:pPr marL="457200" indent="-457200">
              <a:buFont typeface="Arial" panose="020B0604020202020204" pitchFamily="34" charset="0"/>
              <a:buChar char="•"/>
            </a:pPr>
            <a:endParaRPr lang="en-US" sz="3200" dirty="0">
              <a:latin typeface="Calibri "/>
            </a:endParaRPr>
          </a:p>
          <a:p>
            <a:pPr marL="457200" indent="-457200">
              <a:buFont typeface="Arial" panose="020B0604020202020204" pitchFamily="34" charset="0"/>
              <a:buChar char="•"/>
            </a:pPr>
            <a:r>
              <a:rPr lang="en-US" sz="3200" dirty="0">
                <a:latin typeface="Calibri "/>
              </a:rPr>
              <a:t>Academic support &amp; advising</a:t>
            </a:r>
          </a:p>
          <a:p>
            <a:pPr marL="457200" indent="-457200">
              <a:buFont typeface="Arial" panose="020B0604020202020204" pitchFamily="34" charset="0"/>
              <a:buChar char="•"/>
            </a:pPr>
            <a:endParaRPr lang="en-US" sz="3200" dirty="0">
              <a:latin typeface="Calibri "/>
            </a:endParaRPr>
          </a:p>
          <a:p>
            <a:pPr marL="457200" indent="-457200">
              <a:buFont typeface="Arial" panose="020B0604020202020204" pitchFamily="34" charset="0"/>
              <a:buChar char="•"/>
            </a:pPr>
            <a:r>
              <a:rPr lang="en-US" sz="3200" dirty="0">
                <a:latin typeface="Calibri "/>
              </a:rPr>
              <a:t>Peer mentoring</a:t>
            </a:r>
          </a:p>
          <a:p>
            <a:pPr marL="457200" indent="-457200">
              <a:buFont typeface="Arial" panose="020B0604020202020204" pitchFamily="34" charset="0"/>
              <a:buChar char="•"/>
            </a:pPr>
            <a:endParaRPr lang="en-US" sz="3200" dirty="0">
              <a:latin typeface="Calibri "/>
            </a:endParaRPr>
          </a:p>
          <a:p>
            <a:endParaRPr lang="en-US" sz="3200" dirty="0">
              <a:latin typeface="Baskerville Old Face" panose="02020602080505020303" pitchFamily="18" charset="0"/>
            </a:endParaRPr>
          </a:p>
          <a:p>
            <a:endParaRPr lang="en-US" sz="3200" dirty="0">
              <a:latin typeface="Baskerville Old Face" panose="02020602080505020303" pitchFamily="18" charset="0"/>
            </a:endParaRPr>
          </a:p>
          <a:p>
            <a:endParaRPr lang="en-US" b="0" i="0" dirty="0">
              <a:solidFill>
                <a:srgbClr val="747578"/>
              </a:solidFill>
              <a:effectLst/>
              <a:latin typeface="UniversRegular"/>
            </a:endParaRPr>
          </a:p>
        </p:txBody>
      </p:sp>
      <p:pic>
        <p:nvPicPr>
          <p:cNvPr id="14" name="Picture 13">
            <a:extLst>
              <a:ext uri="{FF2B5EF4-FFF2-40B4-BE49-F238E27FC236}">
                <a16:creationId xmlns:a16="http://schemas.microsoft.com/office/drawing/2014/main" id="{3D7B8743-8959-4386-8669-E0619B74F8B0}"/>
              </a:ext>
            </a:extLst>
          </p:cNvPr>
          <p:cNvPicPr>
            <a:picLocks noChangeAspect="1"/>
          </p:cNvPicPr>
          <p:nvPr/>
        </p:nvPicPr>
        <p:blipFill>
          <a:blip r:embed="rId3"/>
          <a:stretch>
            <a:fillRect/>
          </a:stretch>
        </p:blipFill>
        <p:spPr>
          <a:xfrm>
            <a:off x="6581670" y="316142"/>
            <a:ext cx="2889538" cy="2336027"/>
          </a:xfrm>
          <a:prstGeom prst="rect">
            <a:avLst/>
          </a:prstGeom>
        </p:spPr>
      </p:pic>
      <p:pic>
        <p:nvPicPr>
          <p:cNvPr id="16" name="Picture 15" descr="A group of people swimming in a pool of water&#10;&#10;Description automatically generated">
            <a:extLst>
              <a:ext uri="{FF2B5EF4-FFF2-40B4-BE49-F238E27FC236}">
                <a16:creationId xmlns:a16="http://schemas.microsoft.com/office/drawing/2014/main" id="{C8BC2DBC-954F-461E-A336-E33B4EEAD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783" y="5158861"/>
            <a:ext cx="2783251" cy="2066094"/>
          </a:xfrm>
          <a:prstGeom prst="rect">
            <a:avLst/>
          </a:prstGeom>
        </p:spPr>
      </p:pic>
      <p:pic>
        <p:nvPicPr>
          <p:cNvPr id="17" name="Picture 16">
            <a:extLst>
              <a:ext uri="{FF2B5EF4-FFF2-40B4-BE49-F238E27FC236}">
                <a16:creationId xmlns:a16="http://schemas.microsoft.com/office/drawing/2014/main" id="{1F360316-DFE1-438D-9E91-9422E382B2E7}"/>
              </a:ext>
            </a:extLst>
          </p:cNvPr>
          <p:cNvPicPr>
            <a:picLocks noChangeAspect="1"/>
          </p:cNvPicPr>
          <p:nvPr/>
        </p:nvPicPr>
        <p:blipFill rotWithShape="1">
          <a:blip r:embed="rId5"/>
          <a:srcRect t="14853" b="10166"/>
          <a:stretch/>
        </p:blipFill>
        <p:spPr>
          <a:xfrm>
            <a:off x="6687956" y="2321263"/>
            <a:ext cx="2783251" cy="2920745"/>
          </a:xfrm>
          <a:prstGeom prst="rect">
            <a:avLst/>
          </a:prstGeom>
        </p:spPr>
      </p:pic>
      <p:pic>
        <p:nvPicPr>
          <p:cNvPr id="18" name="Picture 17" descr="A group of people standing next to a person&#10;&#10;Description automatically generated">
            <a:extLst>
              <a:ext uri="{FF2B5EF4-FFF2-40B4-BE49-F238E27FC236}">
                <a16:creationId xmlns:a16="http://schemas.microsoft.com/office/drawing/2014/main" id="{69D9E84B-F14F-4868-8986-E806AE12A3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5360" y="5158861"/>
            <a:ext cx="2610921" cy="2066094"/>
          </a:xfrm>
          <a:prstGeom prst="rect">
            <a:avLst/>
          </a:prstGeom>
        </p:spPr>
      </p:pic>
      <p:pic>
        <p:nvPicPr>
          <p:cNvPr id="19" name="Picture 18">
            <a:extLst>
              <a:ext uri="{FF2B5EF4-FFF2-40B4-BE49-F238E27FC236}">
                <a16:creationId xmlns:a16="http://schemas.microsoft.com/office/drawing/2014/main" id="{B73D828F-ED99-4848-AE86-A984C0C02770}"/>
              </a:ext>
            </a:extLst>
          </p:cNvPr>
          <p:cNvPicPr>
            <a:picLocks noChangeAspect="1"/>
          </p:cNvPicPr>
          <p:nvPr/>
        </p:nvPicPr>
        <p:blipFill rotWithShape="1">
          <a:blip r:embed="rId7"/>
          <a:srcRect b="7507"/>
          <a:stretch/>
        </p:blipFill>
        <p:spPr>
          <a:xfrm>
            <a:off x="4440565" y="4431408"/>
            <a:ext cx="2265218" cy="2793548"/>
          </a:xfrm>
          <a:prstGeom prst="rect">
            <a:avLst/>
          </a:prstGeom>
        </p:spPr>
      </p:pic>
    </p:spTree>
    <p:extLst>
      <p:ext uri="{BB962C8B-B14F-4D97-AF65-F5344CB8AC3E}">
        <p14:creationId xmlns:p14="http://schemas.microsoft.com/office/powerpoint/2010/main" val="3721855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0"/>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1251655" y="769586"/>
            <a:ext cx="7687746" cy="893763"/>
          </a:xfrm>
        </p:spPr>
        <p:txBody>
          <a:bodyPr>
            <a:normAutofit fontScale="90000"/>
          </a:bodyPr>
          <a:lstStyle/>
          <a:p>
            <a:r>
              <a:rPr lang="en-US" b="1" dirty="0">
                <a:solidFill>
                  <a:srgbClr val="339933"/>
                </a:solidFill>
                <a:effectLst>
                  <a:outerShdw blurRad="38100" dist="38100" dir="2700000" algn="tl">
                    <a:srgbClr val="000000">
                      <a:alpha val="43137"/>
                    </a:srgbClr>
                  </a:outerShdw>
                </a:effectLst>
              </a:rPr>
              <a:t>OCCUPATIONAL THERAPY SCHOLARSHIP OPPORTUNITY</a:t>
            </a:r>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6" name="TextBox 5">
            <a:extLst>
              <a:ext uri="{FF2B5EF4-FFF2-40B4-BE49-F238E27FC236}">
                <a16:creationId xmlns:a16="http://schemas.microsoft.com/office/drawing/2014/main" id="{B4D46C26-BD55-4710-ABD9-1D82DA31A090}"/>
              </a:ext>
            </a:extLst>
          </p:cNvPr>
          <p:cNvSpPr txBox="1"/>
          <p:nvPr/>
        </p:nvSpPr>
        <p:spPr>
          <a:xfrm>
            <a:off x="616576" y="1663346"/>
            <a:ext cx="9131306" cy="7263527"/>
          </a:xfrm>
          <a:prstGeom prst="rect">
            <a:avLst/>
          </a:prstGeom>
          <a:noFill/>
        </p:spPr>
        <p:txBody>
          <a:bodyPr wrap="square" rtlCol="0">
            <a:spAutoFit/>
          </a:bodyPr>
          <a:lstStyle/>
          <a:p>
            <a:r>
              <a:rPr lang="en-US" sz="3200" b="1" dirty="0">
                <a:latin typeface="+mj-lt"/>
              </a:rPr>
              <a:t>Diversifying the OT Workforce (DOTW) Scholarship for Disadvantaged Students Grant</a:t>
            </a:r>
            <a:endParaRPr lang="en-US" sz="3200" b="1" dirty="0">
              <a:latin typeface="+mj-lt"/>
              <a:ea typeface="Times New Roman" panose="02020603050405020304" pitchFamily="18" charset="0"/>
            </a:endParaRPr>
          </a:p>
          <a:p>
            <a:pPr marL="457200" indent="-457200">
              <a:buFont typeface="Arial" panose="020B0604020202020204" pitchFamily="34" charset="0"/>
              <a:buChar char="•"/>
            </a:pPr>
            <a:r>
              <a:rPr lang="en-US" sz="3200" dirty="0">
                <a:latin typeface="+mj-lt"/>
                <a:ea typeface="Times New Roman" panose="02020603050405020304" pitchFamily="18" charset="0"/>
              </a:rPr>
              <a:t>Federal grant</a:t>
            </a:r>
          </a:p>
          <a:p>
            <a:pPr marL="457200" indent="-457200">
              <a:buFont typeface="Arial" panose="020B0604020202020204" pitchFamily="34" charset="0"/>
              <a:buChar char="•"/>
            </a:pPr>
            <a:r>
              <a:rPr lang="en-US" sz="3200" dirty="0">
                <a:latin typeface="+mj-lt"/>
                <a:ea typeface="Calibri" panose="020F0502020204030204" pitchFamily="34" charset="0"/>
              </a:rPr>
              <a:t>Assists MOT students who have a low income complete the OT program</a:t>
            </a:r>
          </a:p>
          <a:p>
            <a:pPr lvl="8"/>
            <a:r>
              <a:rPr lang="en-US" sz="3200" b="1" dirty="0">
                <a:latin typeface="+mj-lt"/>
                <a:ea typeface="Calibri" panose="020F0502020204030204" pitchFamily="34" charset="0"/>
              </a:rPr>
              <a:t>                 </a:t>
            </a:r>
            <a:r>
              <a:rPr lang="en-US" sz="3200" b="1" u="sng" dirty="0">
                <a:latin typeface="+mj-lt"/>
                <a:ea typeface="Calibri" panose="020F0502020204030204" pitchFamily="34" charset="0"/>
              </a:rPr>
              <a:t>Goals</a:t>
            </a:r>
          </a:p>
          <a:p>
            <a:pPr marL="2743200" lvl="5" indent="-457200">
              <a:buFont typeface="Arial" panose="020B0604020202020204" pitchFamily="34" charset="0"/>
              <a:buChar char="•"/>
            </a:pPr>
            <a:r>
              <a:rPr lang="en-US" sz="3200" dirty="0">
                <a:latin typeface="+mj-lt"/>
                <a:ea typeface="Calibri" panose="020F0502020204030204" pitchFamily="34" charset="0"/>
              </a:rPr>
              <a:t>Increase diversity in OT profession </a:t>
            </a:r>
          </a:p>
          <a:p>
            <a:pPr marL="2743200" lvl="5" indent="-457200">
              <a:buFont typeface="Arial" panose="020B0604020202020204" pitchFamily="34" charset="0"/>
              <a:buChar char="•"/>
            </a:pPr>
            <a:endParaRPr lang="en-US" sz="3200" dirty="0">
              <a:latin typeface="+mj-lt"/>
              <a:ea typeface="Calibri" panose="020F0502020204030204" pitchFamily="34" charset="0"/>
            </a:endParaRPr>
          </a:p>
          <a:p>
            <a:pPr marL="2743200" lvl="5" indent="-457200">
              <a:buFont typeface="Arial" panose="020B0604020202020204" pitchFamily="34" charset="0"/>
              <a:buChar char="•"/>
            </a:pPr>
            <a:r>
              <a:rPr lang="en-US" sz="3200" dirty="0">
                <a:latin typeface="+mj-lt"/>
                <a:ea typeface="Calibri" panose="020F0502020204030204" pitchFamily="34" charset="0"/>
              </a:rPr>
              <a:t>Train a diverse workforce to work in medically underserved communities</a:t>
            </a:r>
          </a:p>
          <a:p>
            <a:endParaRPr lang="en-US" sz="3200" dirty="0">
              <a:latin typeface="Times New Roman" panose="02020603050405020304" pitchFamily="18" charset="0"/>
              <a:ea typeface="Times New Roman" panose="02020603050405020304" pitchFamily="18" charset="0"/>
            </a:endParaRPr>
          </a:p>
          <a:p>
            <a:endParaRPr lang="en-US" sz="3200" dirty="0">
              <a:latin typeface="Baskerville Old Face" panose="02020602080505020303" pitchFamily="18" charset="0"/>
            </a:endParaRPr>
          </a:p>
          <a:p>
            <a:endParaRPr lang="en-US" sz="3200" dirty="0">
              <a:latin typeface="Baskerville Old Face" panose="02020602080505020303" pitchFamily="18" charset="0"/>
            </a:endParaRPr>
          </a:p>
          <a:p>
            <a:endParaRPr lang="en-US" sz="3200" dirty="0">
              <a:latin typeface="Baskerville Old Face" panose="02020602080505020303" pitchFamily="18" charset="0"/>
            </a:endParaRPr>
          </a:p>
          <a:p>
            <a:endParaRPr lang="en-US" dirty="0"/>
          </a:p>
        </p:txBody>
      </p:sp>
      <p:pic>
        <p:nvPicPr>
          <p:cNvPr id="9" name="Picture 8">
            <a:extLst>
              <a:ext uri="{FF2B5EF4-FFF2-40B4-BE49-F238E27FC236}">
                <a16:creationId xmlns:a16="http://schemas.microsoft.com/office/drawing/2014/main" id="{F5FFF001-3944-45A9-8A4F-3A0EB89ABCF0}"/>
              </a:ext>
            </a:extLst>
          </p:cNvPr>
          <p:cNvPicPr>
            <a:picLocks noChangeAspect="1"/>
          </p:cNvPicPr>
          <p:nvPr/>
        </p:nvPicPr>
        <p:blipFill>
          <a:blip r:embed="rId3"/>
          <a:stretch>
            <a:fillRect/>
          </a:stretch>
        </p:blipFill>
        <p:spPr>
          <a:xfrm>
            <a:off x="197921" y="4454744"/>
            <a:ext cx="3180279" cy="2455792"/>
          </a:xfrm>
          <a:prstGeom prst="rect">
            <a:avLst/>
          </a:prstGeom>
        </p:spPr>
      </p:pic>
    </p:spTree>
    <p:extLst>
      <p:ext uri="{BB962C8B-B14F-4D97-AF65-F5344CB8AC3E}">
        <p14:creationId xmlns:p14="http://schemas.microsoft.com/office/powerpoint/2010/main" val="492170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0"/>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1251655" y="966787"/>
            <a:ext cx="7687746" cy="893763"/>
          </a:xfrm>
        </p:spPr>
        <p:txBody>
          <a:bodyPr>
            <a:normAutofit fontScale="90000"/>
          </a:bodyPr>
          <a:lstStyle/>
          <a:p>
            <a:r>
              <a:rPr lang="en-US" dirty="0">
                <a:solidFill>
                  <a:srgbClr val="339933"/>
                </a:solidFill>
                <a:effectLst>
                  <a:outerShdw blurRad="38100" dist="38100" dir="2700000" algn="tl">
                    <a:srgbClr val="000000">
                      <a:alpha val="43137"/>
                    </a:srgbClr>
                  </a:outerShdw>
                </a:effectLst>
              </a:rPr>
              <a:t>FOR MORE INFORMATION </a:t>
            </a:r>
            <a:br>
              <a:rPr lang="en-US" dirty="0"/>
            </a:br>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6" name="TextBox 5">
            <a:extLst>
              <a:ext uri="{FF2B5EF4-FFF2-40B4-BE49-F238E27FC236}">
                <a16:creationId xmlns:a16="http://schemas.microsoft.com/office/drawing/2014/main" id="{B4D46C26-BD55-4710-ABD9-1D82DA31A090}"/>
              </a:ext>
            </a:extLst>
          </p:cNvPr>
          <p:cNvSpPr txBox="1"/>
          <p:nvPr/>
        </p:nvSpPr>
        <p:spPr>
          <a:xfrm>
            <a:off x="616576" y="1663346"/>
            <a:ext cx="9131306" cy="5401479"/>
          </a:xfrm>
          <a:prstGeom prst="rect">
            <a:avLst/>
          </a:prstGeom>
          <a:noFill/>
        </p:spPr>
        <p:txBody>
          <a:bodyPr wrap="square" rtlCol="0">
            <a:spAutoFit/>
          </a:bodyPr>
          <a:lstStyle/>
          <a:p>
            <a:pPr marL="0" indent="0">
              <a:buNone/>
            </a:pPr>
            <a:r>
              <a:rPr lang="en-US" sz="3300" b="1" dirty="0">
                <a:solidFill>
                  <a:srgbClr val="339933"/>
                </a:solidFill>
                <a:latin typeface="+mj-lt"/>
              </a:rPr>
              <a:t>OT PROGRAM</a:t>
            </a:r>
          </a:p>
          <a:p>
            <a:pPr marL="0" indent="0">
              <a:buNone/>
            </a:pPr>
            <a:r>
              <a:rPr lang="en-US" sz="3300" dirty="0">
                <a:latin typeface="+mj-lt"/>
              </a:rPr>
              <a:t>https://www.csu.edu/collegeofhealthsciences/OT/</a:t>
            </a:r>
          </a:p>
          <a:p>
            <a:pPr marL="0" indent="0">
              <a:buNone/>
            </a:pPr>
            <a:endParaRPr lang="en-US" sz="3300" dirty="0">
              <a:latin typeface="+mj-lt"/>
            </a:endParaRPr>
          </a:p>
          <a:p>
            <a:pPr marL="0" indent="0">
              <a:buNone/>
            </a:pPr>
            <a:r>
              <a:rPr lang="en-US" sz="3300" b="1" dirty="0">
                <a:solidFill>
                  <a:srgbClr val="339933"/>
                </a:solidFill>
                <a:latin typeface="+mj-lt"/>
              </a:rPr>
              <a:t>DOTW SCHOLARSHIP</a:t>
            </a:r>
          </a:p>
          <a:p>
            <a:pPr marL="0" indent="0">
              <a:buNone/>
            </a:pPr>
            <a:r>
              <a:rPr lang="en-US" sz="3300" dirty="0">
                <a:latin typeface="+mj-lt"/>
              </a:rPr>
              <a:t>https://www.csu.edu/collegeofhealthsciences/OT/DOTW_grant.htm</a:t>
            </a:r>
          </a:p>
          <a:p>
            <a:endParaRPr lang="en-US" sz="3300" dirty="0">
              <a:latin typeface="+mj-lt"/>
              <a:ea typeface="Times New Roman" panose="02020603050405020304" pitchFamily="18" charset="0"/>
            </a:endParaRPr>
          </a:p>
          <a:p>
            <a:endParaRPr lang="en-US" sz="3200" dirty="0">
              <a:latin typeface="Baskerville Old Face" panose="02020602080505020303" pitchFamily="18" charset="0"/>
            </a:endParaRPr>
          </a:p>
          <a:p>
            <a:endParaRPr lang="en-US" sz="3200" dirty="0">
              <a:latin typeface="Baskerville Old Face" panose="02020602080505020303" pitchFamily="18" charset="0"/>
            </a:endParaRPr>
          </a:p>
          <a:p>
            <a:endParaRPr lang="en-US" sz="3200" dirty="0">
              <a:latin typeface="Baskerville Old Face" panose="02020602080505020303" pitchFamily="18" charset="0"/>
            </a:endParaRPr>
          </a:p>
          <a:p>
            <a:endParaRPr lang="en-US" dirty="0"/>
          </a:p>
        </p:txBody>
      </p:sp>
      <p:pic>
        <p:nvPicPr>
          <p:cNvPr id="12" name="Picture 11">
            <a:extLst>
              <a:ext uri="{FF2B5EF4-FFF2-40B4-BE49-F238E27FC236}">
                <a16:creationId xmlns:a16="http://schemas.microsoft.com/office/drawing/2014/main" id="{F5C887B4-B00A-4CBD-8477-9EA711766EA6}"/>
              </a:ext>
            </a:extLst>
          </p:cNvPr>
          <p:cNvPicPr>
            <a:picLocks noChangeAspect="1"/>
          </p:cNvPicPr>
          <p:nvPr/>
        </p:nvPicPr>
        <p:blipFill>
          <a:blip r:embed="rId3"/>
          <a:stretch>
            <a:fillRect/>
          </a:stretch>
        </p:blipFill>
        <p:spPr>
          <a:xfrm>
            <a:off x="3877072" y="4405845"/>
            <a:ext cx="4858482" cy="2803749"/>
          </a:xfrm>
          <a:prstGeom prst="rect">
            <a:avLst/>
          </a:prstGeom>
        </p:spPr>
      </p:pic>
    </p:spTree>
    <p:extLst>
      <p:ext uri="{BB962C8B-B14F-4D97-AF65-F5344CB8AC3E}">
        <p14:creationId xmlns:p14="http://schemas.microsoft.com/office/powerpoint/2010/main" val="2064823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25112"/>
            <a:ext cx="10375844"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3429000" y="1339850"/>
            <a:ext cx="6629400" cy="893763"/>
          </a:xfrm>
        </p:spPr>
        <p:txBody>
          <a:bodyPr>
            <a:normAutofit fontScale="90000"/>
          </a:bodyPr>
          <a:lstStyle/>
          <a:p>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2" name="TextBox 1">
            <a:extLst>
              <a:ext uri="{FF2B5EF4-FFF2-40B4-BE49-F238E27FC236}">
                <a16:creationId xmlns:a16="http://schemas.microsoft.com/office/drawing/2014/main" id="{DEE2E188-6F33-452B-978E-9A0103B0A7F5}"/>
              </a:ext>
            </a:extLst>
          </p:cNvPr>
          <p:cNvSpPr txBox="1"/>
          <p:nvPr/>
        </p:nvSpPr>
        <p:spPr>
          <a:xfrm>
            <a:off x="348680" y="1623239"/>
            <a:ext cx="9519852" cy="4647426"/>
          </a:xfrm>
          <a:prstGeom prst="rect">
            <a:avLst/>
          </a:prstGeom>
          <a:noFill/>
        </p:spPr>
        <p:txBody>
          <a:bodyPr wrap="square" rtlCol="0">
            <a:spAutoFit/>
          </a:bodyPr>
          <a:lstStyle/>
          <a:p>
            <a:pPr algn="ctr"/>
            <a:r>
              <a:rPr lang="en-US" sz="3200" b="1" dirty="0">
                <a:solidFill>
                  <a:srgbClr val="339933"/>
                </a:solidFill>
                <a:effectLst>
                  <a:outerShdw blurRad="38100" dist="38100" dir="2700000" algn="tl">
                    <a:srgbClr val="000000">
                      <a:alpha val="43137"/>
                    </a:srgbClr>
                  </a:outerShdw>
                </a:effectLst>
              </a:rPr>
              <a:t>     </a:t>
            </a:r>
            <a:r>
              <a:rPr lang="en-US" sz="3200" b="1" dirty="0">
                <a:solidFill>
                  <a:srgbClr val="339933"/>
                </a:solidFill>
                <a:effectLst>
                  <a:outerShdw blurRad="38100" dist="38100" dir="2700000" algn="tl">
                    <a:srgbClr val="000000">
                      <a:alpha val="43137"/>
                    </a:srgbClr>
                  </a:outerShdw>
                </a:effectLst>
                <a:latin typeface="Baskerville Old Face" panose="02020602080505020303" pitchFamily="18" charset="0"/>
              </a:rPr>
              <a:t>Contact information</a:t>
            </a:r>
          </a:p>
          <a:p>
            <a:pPr algn="ctr"/>
            <a:endParaRPr lang="en-US" sz="2500" dirty="0">
              <a:latin typeface="Baskerville Old Face" panose="02020602080505020303" pitchFamily="18" charset="0"/>
            </a:endParaRPr>
          </a:p>
          <a:p>
            <a:r>
              <a:rPr lang="en-US" sz="2500" dirty="0">
                <a:latin typeface="Baskerville Old Face" panose="02020602080505020303" pitchFamily="18" charset="0"/>
              </a:rPr>
              <a:t>Academic Advisor:        Ms. Constance Upshaw </a:t>
            </a:r>
            <a:r>
              <a:rPr lang="en-US" sz="2500" dirty="0">
                <a:latin typeface="Baskerville Old Face" panose="02020602080505020303" pitchFamily="18" charset="0"/>
                <a:hlinkClick r:id="rId3"/>
              </a:rPr>
              <a:t>cjacks35@csu.edu</a:t>
            </a:r>
            <a:r>
              <a:rPr lang="en-US" sz="2500" dirty="0">
                <a:latin typeface="Baskerville Old Face" panose="02020602080505020303" pitchFamily="18" charset="0"/>
              </a:rPr>
              <a:t> </a:t>
            </a:r>
          </a:p>
          <a:p>
            <a:r>
              <a:rPr lang="en-US" sz="2500" dirty="0">
                <a:latin typeface="Baskerville Old Face" panose="02020602080505020303" pitchFamily="18" charset="0"/>
              </a:rPr>
              <a:t>Public Health:	    	    Dr. George Smith, </a:t>
            </a:r>
            <a:r>
              <a:rPr lang="en-US" sz="2500" dirty="0">
                <a:latin typeface="Baskerville Old Face" panose="02020602080505020303" pitchFamily="18" charset="0"/>
                <a:hlinkClick r:id="rId4"/>
              </a:rPr>
              <a:t>gsmith33@csu.edu</a:t>
            </a:r>
            <a:r>
              <a:rPr lang="en-US" sz="2500" dirty="0">
                <a:latin typeface="Baskerville Old Face" panose="02020602080505020303" pitchFamily="18" charset="0"/>
              </a:rPr>
              <a:t> </a:t>
            </a:r>
          </a:p>
          <a:p>
            <a:r>
              <a:rPr lang="en-US" sz="2500" dirty="0">
                <a:latin typeface="Baskerville Old Face" panose="02020602080505020303" pitchFamily="18" charset="0"/>
              </a:rPr>
              <a:t>Health Info Adm:	    Professor Cheryl Jackson </a:t>
            </a:r>
            <a:r>
              <a:rPr lang="en-US" sz="2500" dirty="0">
                <a:latin typeface="Baskerville Old Face" panose="02020602080505020303" pitchFamily="18" charset="0"/>
                <a:hlinkClick r:id="rId5"/>
              </a:rPr>
              <a:t>cjacks67@csu.edu</a:t>
            </a:r>
            <a:r>
              <a:rPr lang="en-US" sz="2500" dirty="0">
                <a:latin typeface="Baskerville Old Face" panose="02020602080505020303" pitchFamily="18" charset="0"/>
              </a:rPr>
              <a:t> </a:t>
            </a:r>
          </a:p>
          <a:p>
            <a:r>
              <a:rPr lang="en-US" sz="2500" dirty="0">
                <a:latin typeface="Baskerville Old Face" panose="02020602080505020303" pitchFamily="18" charset="0"/>
              </a:rPr>
              <a:t>RN to BSN:		    Dr. Rupa Potti </a:t>
            </a:r>
            <a:r>
              <a:rPr lang="en-US" sz="2500" dirty="0">
                <a:latin typeface="Baskerville Old Face" panose="02020602080505020303" pitchFamily="18" charset="0"/>
                <a:hlinkClick r:id="rId6"/>
              </a:rPr>
              <a:t>rpotti@csu.edu</a:t>
            </a:r>
            <a:r>
              <a:rPr lang="en-US" sz="2500" dirty="0">
                <a:latin typeface="Baskerville Old Face" panose="02020602080505020303" pitchFamily="18" charset="0"/>
              </a:rPr>
              <a:t> </a:t>
            </a:r>
          </a:p>
          <a:p>
            <a:r>
              <a:rPr lang="en-US" sz="2500" dirty="0">
                <a:latin typeface="Baskerville Old Face" panose="02020602080505020303" pitchFamily="18" charset="0"/>
              </a:rPr>
              <a:t>Nursing:		    Dr. Tyra L. Dean-Ousley </a:t>
            </a:r>
            <a:r>
              <a:rPr lang="en-US" sz="2500" dirty="0">
                <a:latin typeface="Baskerville Old Face" panose="02020602080505020303" pitchFamily="18" charset="0"/>
                <a:hlinkClick r:id="rId7"/>
              </a:rPr>
              <a:t>tdean21@csu.edu</a:t>
            </a:r>
            <a:endParaRPr lang="en-US" sz="2500" dirty="0">
              <a:latin typeface="Baskerville Old Face" panose="02020602080505020303" pitchFamily="18" charset="0"/>
            </a:endParaRPr>
          </a:p>
          <a:p>
            <a:r>
              <a:rPr lang="en-US" sz="2500" dirty="0">
                <a:latin typeface="Baskerville Old Face" panose="02020602080505020303" pitchFamily="18" charset="0"/>
              </a:rPr>
              <a:t>OT:			    Dr. Regina Smith, </a:t>
            </a:r>
            <a:r>
              <a:rPr lang="en-US" sz="2500" dirty="0">
                <a:latin typeface="Baskerville Old Face" panose="02020602080505020303" pitchFamily="18" charset="0"/>
                <a:hlinkClick r:id="rId8"/>
              </a:rPr>
              <a:t>rsmith31@csu.edu</a:t>
            </a:r>
            <a:r>
              <a:rPr lang="en-US" sz="2500" dirty="0">
                <a:latin typeface="Baskerville Old Face" panose="02020602080505020303" pitchFamily="18" charset="0"/>
              </a:rPr>
              <a:t>  </a:t>
            </a:r>
          </a:p>
          <a:p>
            <a:endParaRPr lang="en-US" sz="2500" dirty="0">
              <a:latin typeface="Baskerville Old Face" panose="02020602080505020303" pitchFamily="18" charset="0"/>
            </a:endParaRPr>
          </a:p>
          <a:p>
            <a:pPr algn="ctr"/>
            <a:r>
              <a:rPr lang="en-US" sz="3200" dirty="0">
                <a:hlinkClick r:id="rId9"/>
              </a:rPr>
              <a:t>https://www.csu.edu/</a:t>
            </a:r>
            <a:r>
              <a:rPr lang="en-US" sz="3200">
                <a:hlinkClick r:id="rId9"/>
              </a:rPr>
              <a:t>collegeofhealthsciences/</a:t>
            </a:r>
            <a:endParaRPr lang="en-US" sz="3200"/>
          </a:p>
          <a:p>
            <a:pPr algn="ctr"/>
            <a:endParaRPr lang="en-US" sz="3200" dirty="0"/>
          </a:p>
        </p:txBody>
      </p:sp>
    </p:spTree>
    <p:extLst>
      <p:ext uri="{BB962C8B-B14F-4D97-AF65-F5344CB8AC3E}">
        <p14:creationId xmlns:p14="http://schemas.microsoft.com/office/powerpoint/2010/main" val="2306226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1181396"/>
            <a:ext cx="10191056" cy="8953796"/>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3429000" y="1339850"/>
            <a:ext cx="6629400" cy="893763"/>
          </a:xfrm>
        </p:spPr>
        <p:txBody>
          <a:bodyPr>
            <a:normAutofit fontScale="90000"/>
          </a:bodyPr>
          <a:lstStyle/>
          <a:p>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2" name="TextBox 1">
            <a:extLst>
              <a:ext uri="{FF2B5EF4-FFF2-40B4-BE49-F238E27FC236}">
                <a16:creationId xmlns:a16="http://schemas.microsoft.com/office/drawing/2014/main" id="{DEE2E188-6F33-452B-978E-9A0103B0A7F5}"/>
              </a:ext>
            </a:extLst>
          </p:cNvPr>
          <p:cNvSpPr txBox="1"/>
          <p:nvPr/>
        </p:nvSpPr>
        <p:spPr>
          <a:xfrm>
            <a:off x="1144155" y="1951574"/>
            <a:ext cx="7200800" cy="1323439"/>
          </a:xfrm>
          <a:prstGeom prst="rect">
            <a:avLst/>
          </a:prstGeom>
          <a:noFill/>
        </p:spPr>
        <p:txBody>
          <a:bodyPr wrap="square" rtlCol="0">
            <a:spAutoFit/>
          </a:bodyPr>
          <a:lstStyle/>
          <a:p>
            <a:pPr algn="ctr"/>
            <a:r>
              <a:rPr lang="en-US" sz="6000" dirty="0"/>
              <a:t>     </a:t>
            </a:r>
            <a:r>
              <a:rPr lang="en-US" sz="8000" b="1" dirty="0">
                <a:solidFill>
                  <a:srgbClr val="339933"/>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1063212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753068"/>
            <a:ext cx="10058400" cy="8525468"/>
          </a:xfrm>
          <a:prstGeom prst="rect">
            <a:avLst/>
          </a:prstGeom>
        </p:spPr>
      </p:pic>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508539"/>
            <a:ext cx="6629400" cy="893297"/>
          </a:xfrm>
        </p:spPr>
        <p:txBody>
          <a:bodyPr>
            <a:normAutofit fontScale="90000"/>
          </a:bodyPr>
          <a:lstStyle/>
          <a:p>
            <a:r>
              <a:rPr lang="en-US" dirty="0">
                <a:solidFill>
                  <a:srgbClr val="339933"/>
                </a:solidFill>
                <a:effectLst>
                  <a:outerShdw blurRad="38100" dist="38100" dir="2700000" algn="tl">
                    <a:srgbClr val="000000">
                      <a:alpha val="43137"/>
                    </a:srgbClr>
                  </a:outerShdw>
                </a:effectLst>
                <a:latin typeface="Baskerville Old Face" panose="02020602080505020303" pitchFamily="18" charset="0"/>
              </a:rPr>
              <a:t>Undergraduate</a:t>
            </a:r>
            <a:br>
              <a:rPr lang="en-US" dirty="0">
                <a:solidFill>
                  <a:srgbClr val="339933"/>
                </a:solidFill>
                <a:effectLst>
                  <a:outerShdw blurRad="38100" dist="38100" dir="2700000" algn="tl">
                    <a:srgbClr val="000000">
                      <a:alpha val="43137"/>
                    </a:srgbClr>
                  </a:outerShdw>
                </a:effectLst>
                <a:latin typeface="Baskerville Old Face" panose="02020602080505020303" pitchFamily="18" charset="0"/>
              </a:rPr>
            </a:br>
            <a:r>
              <a:rPr lang="en-US" dirty="0">
                <a:solidFill>
                  <a:srgbClr val="339933"/>
                </a:solidFill>
                <a:effectLst>
                  <a:outerShdw blurRad="38100" dist="38100" dir="2700000" algn="tl">
                    <a:srgbClr val="000000">
                      <a:alpha val="43137"/>
                    </a:srgbClr>
                  </a:outerShdw>
                </a:effectLst>
                <a:latin typeface="Baskerville Old Face" panose="02020602080505020303" pitchFamily="18" charset="0"/>
              </a:rPr>
              <a:t>Program Offerings</a:t>
            </a:r>
            <a:br>
              <a:rPr lang="en-US" dirty="0"/>
            </a:br>
            <a:endParaRPr lang="en-US" dirty="0"/>
          </a:p>
        </p:txBody>
      </p:sp>
      <p:sp>
        <p:nvSpPr>
          <p:cNvPr id="12" name="Content Placeholder 11">
            <a:extLst>
              <a:ext uri="{FF2B5EF4-FFF2-40B4-BE49-F238E27FC236}">
                <a16:creationId xmlns:a16="http://schemas.microsoft.com/office/drawing/2014/main" id="{D93E48BF-D10F-4EFF-B338-645DEA28ADFF}"/>
              </a:ext>
            </a:extLst>
          </p:cNvPr>
          <p:cNvSpPr>
            <a:spLocks noGrp="1"/>
          </p:cNvSpPr>
          <p:nvPr>
            <p:ph sz="half" idx="2"/>
          </p:nvPr>
        </p:nvSpPr>
        <p:spPr>
          <a:xfrm>
            <a:off x="87073" y="1188473"/>
            <a:ext cx="9145016" cy="5517169"/>
          </a:xfrm>
        </p:spPr>
        <p:txBody>
          <a:bodyPr/>
          <a:lstStyle/>
          <a:p>
            <a:r>
              <a:rPr lang="en-US" sz="2800" dirty="0">
                <a:latin typeface="Baskerville Old Face" panose="02020602080505020303" pitchFamily="18" charset="0"/>
              </a:rPr>
              <a:t>Public Health</a:t>
            </a:r>
          </a:p>
          <a:p>
            <a:r>
              <a:rPr lang="en-US" sz="2800" dirty="0">
                <a:latin typeface="Baskerville Old Face" panose="02020602080505020303" pitchFamily="18" charset="0"/>
              </a:rPr>
              <a:t>Health Information Administration</a:t>
            </a:r>
          </a:p>
          <a:p>
            <a:r>
              <a:rPr lang="en-US" sz="2800" dirty="0">
                <a:latin typeface="Baskerville Old Face" panose="02020602080505020303" pitchFamily="18" charset="0"/>
              </a:rPr>
              <a:t>Nursing</a:t>
            </a:r>
          </a:p>
          <a:p>
            <a:r>
              <a:rPr lang="en-US" sz="2800" dirty="0">
                <a:latin typeface="Baskerville Old Face" panose="02020602080505020303" pitchFamily="18" charset="0"/>
              </a:rPr>
              <a:t>Pre-PT</a:t>
            </a:r>
          </a:p>
          <a:p>
            <a:r>
              <a:rPr lang="en-US" sz="2800" dirty="0">
                <a:latin typeface="Baskerville Old Face" panose="02020602080505020303" pitchFamily="18" charset="0"/>
              </a:rPr>
              <a:t>Pre-OT</a:t>
            </a:r>
          </a:p>
          <a:p>
            <a:r>
              <a:rPr lang="en-US" sz="2800" dirty="0">
                <a:latin typeface="Baskerville Old Face" panose="02020602080505020303" pitchFamily="18" charset="0"/>
              </a:rPr>
              <a:t>RN to BSN </a:t>
            </a:r>
          </a:p>
          <a:p>
            <a:endParaRPr lang="en-US" dirty="0"/>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5939553" y="1860235"/>
            <a:ext cx="3770167" cy="893297"/>
          </a:xfrm>
        </p:spPr>
        <p:txBody>
          <a:bodyPr>
            <a:normAutofit/>
          </a:bodyPr>
          <a:lstStyle/>
          <a:p>
            <a:r>
              <a:rPr lang="en-US" dirty="0"/>
              <a:t>      </a:t>
            </a:r>
            <a:endParaRPr lang="en-US" sz="3800" dirty="0">
              <a:latin typeface="Baskerville Old Face" panose="02020602080505020303" pitchFamily="18" charset="0"/>
            </a:endParaRPr>
          </a:p>
        </p:txBody>
      </p:sp>
      <p:pic>
        <p:nvPicPr>
          <p:cNvPr id="6" name="Picture 5">
            <a:extLst>
              <a:ext uri="{FF2B5EF4-FFF2-40B4-BE49-F238E27FC236}">
                <a16:creationId xmlns:a16="http://schemas.microsoft.com/office/drawing/2014/main" id="{2EB1F400-85EE-432A-B175-FAF176AEDD38}"/>
              </a:ext>
            </a:extLst>
          </p:cNvPr>
          <p:cNvPicPr>
            <a:picLocks noChangeAspect="1"/>
          </p:cNvPicPr>
          <p:nvPr/>
        </p:nvPicPr>
        <p:blipFill>
          <a:blip r:embed="rId3"/>
          <a:stretch>
            <a:fillRect/>
          </a:stretch>
        </p:blipFill>
        <p:spPr>
          <a:xfrm>
            <a:off x="4885184" y="2446040"/>
            <a:ext cx="4433978" cy="3466125"/>
          </a:xfrm>
          <a:prstGeom prst="rect">
            <a:avLst/>
          </a:prstGeom>
        </p:spPr>
      </p:pic>
    </p:spTree>
    <p:extLst>
      <p:ext uri="{BB962C8B-B14F-4D97-AF65-F5344CB8AC3E}">
        <p14:creationId xmlns:p14="http://schemas.microsoft.com/office/powerpoint/2010/main" val="279537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p:nvPr>
        </p:nvSpPr>
        <p:spPr>
          <a:xfrm>
            <a:off x="1858516" y="971675"/>
            <a:ext cx="6629400" cy="893297"/>
          </a:xfrm>
        </p:spPr>
        <p:txBody>
          <a:bodyPr>
            <a:normAutofit fontScale="90000"/>
          </a:bodyPr>
          <a:lstStyle/>
          <a:p>
            <a:r>
              <a:rPr lang="en-US" dirty="0">
                <a:solidFill>
                  <a:srgbClr val="339933"/>
                </a:solidFill>
                <a:effectLst>
                  <a:outerShdw blurRad="38100" dist="38100" dir="2700000" algn="tl">
                    <a:srgbClr val="000000">
                      <a:alpha val="43137"/>
                    </a:srgbClr>
                  </a:outerShdw>
                </a:effectLst>
                <a:latin typeface="Baskerville Old Face" panose="02020602080505020303" pitchFamily="18" charset="0"/>
              </a:rPr>
              <a:t>Graduate</a:t>
            </a:r>
            <a:br>
              <a:rPr lang="en-US" dirty="0">
                <a:solidFill>
                  <a:srgbClr val="339933"/>
                </a:solidFill>
                <a:effectLst>
                  <a:outerShdw blurRad="38100" dist="38100" dir="2700000" algn="tl">
                    <a:srgbClr val="000000">
                      <a:alpha val="43137"/>
                    </a:srgbClr>
                  </a:outerShdw>
                </a:effectLst>
                <a:latin typeface="Baskerville Old Face" panose="02020602080505020303" pitchFamily="18" charset="0"/>
              </a:rPr>
            </a:br>
            <a:r>
              <a:rPr lang="en-US" dirty="0">
                <a:solidFill>
                  <a:srgbClr val="339933"/>
                </a:solidFill>
                <a:effectLst>
                  <a:outerShdw blurRad="38100" dist="38100" dir="2700000" algn="tl">
                    <a:srgbClr val="000000">
                      <a:alpha val="43137"/>
                    </a:srgbClr>
                  </a:outerShdw>
                </a:effectLst>
                <a:latin typeface="Baskerville Old Face" panose="02020602080505020303" pitchFamily="18" charset="0"/>
              </a:rPr>
              <a:t>Program Offerings</a:t>
            </a:r>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1"/>
          </p:nvPr>
        </p:nvSpPr>
        <p:spPr>
          <a:xfrm>
            <a:off x="852736" y="2188479"/>
            <a:ext cx="4320480" cy="893297"/>
          </a:xfrm>
        </p:spPr>
        <p:txBody>
          <a:bodyPr>
            <a:normAutofit/>
          </a:bodyPr>
          <a:lstStyle/>
          <a:p>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3"/>
          </p:nvPr>
        </p:nvSpPr>
        <p:spPr>
          <a:xfrm>
            <a:off x="3038088" y="1830095"/>
            <a:ext cx="3770167" cy="893297"/>
          </a:xfrm>
        </p:spPr>
        <p:txBody>
          <a:bodyPr>
            <a:normAutofit/>
          </a:bodyPr>
          <a:lstStyle/>
          <a:p>
            <a:r>
              <a:rPr lang="en-US" dirty="0"/>
              <a:t>      </a:t>
            </a:r>
            <a:endParaRPr lang="en-US" sz="3800" dirty="0">
              <a:latin typeface="Baskerville Old Face" panose="02020602080505020303" pitchFamily="18" charset="0"/>
            </a:endParaRPr>
          </a:p>
        </p:txBody>
      </p:sp>
      <p:sp>
        <p:nvSpPr>
          <p:cNvPr id="14" name="Content Placeholder 13">
            <a:extLst>
              <a:ext uri="{FF2B5EF4-FFF2-40B4-BE49-F238E27FC236}">
                <a16:creationId xmlns:a16="http://schemas.microsoft.com/office/drawing/2014/main" id="{EFE2DDD1-87C7-4B80-985F-0606BCC13B9C}"/>
              </a:ext>
            </a:extLst>
          </p:cNvPr>
          <p:cNvSpPr>
            <a:spLocks noGrp="1"/>
          </p:cNvSpPr>
          <p:nvPr>
            <p:ph sz="quarter" idx="4"/>
          </p:nvPr>
        </p:nvSpPr>
        <p:spPr>
          <a:xfrm>
            <a:off x="1353049" y="3405283"/>
            <a:ext cx="7992888" cy="3085048"/>
          </a:xfrm>
        </p:spPr>
        <p:txBody>
          <a:bodyPr>
            <a:normAutofit/>
          </a:bodyPr>
          <a:lstStyle/>
          <a:p>
            <a:r>
              <a:rPr lang="en-US" sz="2800" dirty="0">
                <a:latin typeface="Baskerville Old Face" panose="02020602080505020303" pitchFamily="18" charset="0"/>
              </a:rPr>
              <a:t>Masters in Occupational Therapy</a:t>
            </a:r>
          </a:p>
          <a:p>
            <a:r>
              <a:rPr lang="en-US" sz="2800" dirty="0">
                <a:latin typeface="Baskerville Old Face" panose="02020602080505020303" pitchFamily="18" charset="0"/>
              </a:rPr>
              <a:t>Masters in Public Health</a:t>
            </a:r>
          </a:p>
        </p:txBody>
      </p:sp>
      <p:pic>
        <p:nvPicPr>
          <p:cNvPr id="2" name="Picture 1">
            <a:extLst>
              <a:ext uri="{FF2B5EF4-FFF2-40B4-BE49-F238E27FC236}">
                <a16:creationId xmlns:a16="http://schemas.microsoft.com/office/drawing/2014/main" id="{C45CEDA7-8136-4D96-A2CA-7F70A9623910}"/>
              </a:ext>
            </a:extLst>
          </p:cNvPr>
          <p:cNvPicPr>
            <a:picLocks noChangeAspect="1"/>
          </p:cNvPicPr>
          <p:nvPr/>
        </p:nvPicPr>
        <p:blipFill>
          <a:blip r:embed="rId2"/>
          <a:stretch>
            <a:fillRect/>
          </a:stretch>
        </p:blipFill>
        <p:spPr>
          <a:xfrm>
            <a:off x="6952322" y="5470376"/>
            <a:ext cx="3055783" cy="2302024"/>
          </a:xfrm>
          <a:prstGeom prst="rect">
            <a:avLst/>
          </a:prstGeom>
        </p:spPr>
      </p:pic>
      <p:pic>
        <p:nvPicPr>
          <p:cNvPr id="5" name="Picture 4">
            <a:extLst>
              <a:ext uri="{FF2B5EF4-FFF2-40B4-BE49-F238E27FC236}">
                <a16:creationId xmlns:a16="http://schemas.microsoft.com/office/drawing/2014/main" id="{5F26E74D-DFE9-4F16-BB4F-B791E9C6C61F}"/>
              </a:ext>
            </a:extLst>
          </p:cNvPr>
          <p:cNvPicPr>
            <a:picLocks noChangeAspect="1"/>
          </p:cNvPicPr>
          <p:nvPr/>
        </p:nvPicPr>
        <p:blipFill>
          <a:blip r:embed="rId3"/>
          <a:stretch>
            <a:fillRect/>
          </a:stretch>
        </p:blipFill>
        <p:spPr>
          <a:xfrm>
            <a:off x="53163" y="18168"/>
            <a:ext cx="2599773" cy="2800310"/>
          </a:xfrm>
          <a:prstGeom prst="rect">
            <a:avLst/>
          </a:prstGeom>
        </p:spPr>
      </p:pic>
    </p:spTree>
    <p:extLst>
      <p:ext uri="{BB962C8B-B14F-4D97-AF65-F5344CB8AC3E}">
        <p14:creationId xmlns:p14="http://schemas.microsoft.com/office/powerpoint/2010/main" val="171104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0"/>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3429000" y="1339850"/>
            <a:ext cx="6629400" cy="893763"/>
          </a:xfrm>
        </p:spPr>
        <p:txBody>
          <a:bodyPr>
            <a:normAutofit fontScale="90000"/>
          </a:bodyPr>
          <a:lstStyle/>
          <a:p>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2" name="TextBox 1">
            <a:extLst>
              <a:ext uri="{FF2B5EF4-FFF2-40B4-BE49-F238E27FC236}">
                <a16:creationId xmlns:a16="http://schemas.microsoft.com/office/drawing/2014/main" id="{DEE2E188-6F33-452B-978E-9A0103B0A7F5}"/>
              </a:ext>
            </a:extLst>
          </p:cNvPr>
          <p:cNvSpPr txBox="1"/>
          <p:nvPr/>
        </p:nvSpPr>
        <p:spPr>
          <a:xfrm>
            <a:off x="348680" y="1623239"/>
            <a:ext cx="9145016" cy="2554545"/>
          </a:xfrm>
          <a:prstGeom prst="rect">
            <a:avLst/>
          </a:prstGeom>
          <a:noFill/>
        </p:spPr>
        <p:txBody>
          <a:bodyPr wrap="square" rtlCol="0">
            <a:spAutoFit/>
          </a:bodyPr>
          <a:lstStyle/>
          <a:p>
            <a:pPr algn="ctr"/>
            <a:r>
              <a:rPr lang="en-US" sz="6000" dirty="0"/>
              <a:t>     </a:t>
            </a:r>
            <a:r>
              <a:rPr lang="en-US" sz="8000" b="1" dirty="0">
                <a:solidFill>
                  <a:srgbClr val="339933"/>
                </a:solidFill>
                <a:effectLst>
                  <a:outerShdw blurRad="38100" dist="38100" dir="2700000" algn="tl">
                    <a:srgbClr val="000000">
                      <a:alpha val="43137"/>
                    </a:srgbClr>
                  </a:outerShdw>
                </a:effectLst>
              </a:rPr>
              <a:t>HOW DO I GET THERE?</a:t>
            </a:r>
          </a:p>
        </p:txBody>
      </p:sp>
    </p:spTree>
    <p:extLst>
      <p:ext uri="{BB962C8B-B14F-4D97-AF65-F5344CB8AC3E}">
        <p14:creationId xmlns:p14="http://schemas.microsoft.com/office/powerpoint/2010/main" val="3524813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EB923-3B81-4B7C-BB4B-BEC880B75E46}"/>
              </a:ext>
            </a:extLst>
          </p:cNvPr>
          <p:cNvPicPr>
            <a:picLocks noChangeAspect="1"/>
          </p:cNvPicPr>
          <p:nvPr/>
        </p:nvPicPr>
        <p:blipFill>
          <a:blip r:embed="rId2"/>
          <a:stretch>
            <a:fillRect/>
          </a:stretch>
        </p:blipFill>
        <p:spPr>
          <a:xfrm>
            <a:off x="0" y="0"/>
            <a:ext cx="10191056" cy="7772400"/>
          </a:xfrm>
          <a:prstGeom prst="rect">
            <a:avLst/>
          </a:prstGeom>
        </p:spPr>
      </p:pic>
      <p:sp>
        <p:nvSpPr>
          <p:cNvPr id="4" name="TextBox 4"/>
          <p:cNvSpPr txBox="1"/>
          <p:nvPr/>
        </p:nvSpPr>
        <p:spPr>
          <a:xfrm>
            <a:off x="240668" y="1808118"/>
            <a:ext cx="9577064" cy="666208"/>
          </a:xfrm>
          <a:prstGeom prst="rect">
            <a:avLst/>
          </a:prstGeom>
          <a:noFill/>
        </p:spPr>
        <p:txBody>
          <a:bodyPr vert="horz" wrap="square" lIns="0" tIns="0" rIns="0" bIns="0" rtlCol="0">
            <a:spAutoFit/>
          </a:bodyPr>
          <a:lstStyle/>
          <a:p>
            <a:endParaRPr lang="en-US" sz="2000" dirty="0"/>
          </a:p>
          <a:p>
            <a:pPr marL="457200" indent="-457200">
              <a:lnSpc>
                <a:spcPts val="2640"/>
              </a:lnSpc>
              <a:buFont typeface="Arial" panose="020B0604020202020204" pitchFamily="34" charset="0"/>
              <a:buChar char="•"/>
            </a:pPr>
            <a:endParaRPr lang="en-CA" sz="3200" dirty="0">
              <a:solidFill>
                <a:srgbClr val="000000"/>
              </a:solidFill>
            </a:endParaRPr>
          </a:p>
        </p:txBody>
      </p:sp>
      <p:sp>
        <p:nvSpPr>
          <p:cNvPr id="10" name="Title 9">
            <a:extLst>
              <a:ext uri="{FF2B5EF4-FFF2-40B4-BE49-F238E27FC236}">
                <a16:creationId xmlns:a16="http://schemas.microsoft.com/office/drawing/2014/main" id="{171BDB91-941D-40BF-A804-C2793E9D95C0}"/>
              </a:ext>
            </a:extLst>
          </p:cNvPr>
          <p:cNvSpPr>
            <a:spLocks noGrp="1"/>
          </p:cNvSpPr>
          <p:nvPr>
            <p:ph type="title" idx="4294967295"/>
          </p:nvPr>
        </p:nvSpPr>
        <p:spPr>
          <a:xfrm>
            <a:off x="3429000" y="1339850"/>
            <a:ext cx="6629400" cy="893763"/>
          </a:xfrm>
        </p:spPr>
        <p:txBody>
          <a:bodyPr>
            <a:normAutofit fontScale="90000"/>
          </a:bodyPr>
          <a:lstStyle/>
          <a:p>
            <a:br>
              <a:rPr lang="en-US" dirty="0"/>
            </a:br>
            <a:endParaRPr lang="en-US" dirty="0"/>
          </a:p>
        </p:txBody>
      </p:sp>
      <p:sp>
        <p:nvSpPr>
          <p:cNvPr id="11" name="Text Placeholder 10">
            <a:extLst>
              <a:ext uri="{FF2B5EF4-FFF2-40B4-BE49-F238E27FC236}">
                <a16:creationId xmlns:a16="http://schemas.microsoft.com/office/drawing/2014/main" id="{3BE4BDCF-D035-45A5-96BC-009CF4B95E4A}"/>
              </a:ext>
            </a:extLst>
          </p:cNvPr>
          <p:cNvSpPr>
            <a:spLocks noGrp="1"/>
          </p:cNvSpPr>
          <p:nvPr>
            <p:ph type="body" idx="4294967295"/>
          </p:nvPr>
        </p:nvSpPr>
        <p:spPr>
          <a:xfrm>
            <a:off x="0" y="2189163"/>
            <a:ext cx="3378200" cy="892175"/>
          </a:xfrm>
        </p:spPr>
        <p:txBody>
          <a:bodyPr/>
          <a:lstStyle/>
          <a:p>
            <a:pPr marL="0" indent="0">
              <a:buNone/>
            </a:pPr>
            <a:r>
              <a:rPr lang="en-US" dirty="0"/>
              <a:t>	</a:t>
            </a:r>
          </a:p>
        </p:txBody>
      </p:sp>
      <p:sp>
        <p:nvSpPr>
          <p:cNvPr id="13" name="Text Placeholder 12">
            <a:extLst>
              <a:ext uri="{FF2B5EF4-FFF2-40B4-BE49-F238E27FC236}">
                <a16:creationId xmlns:a16="http://schemas.microsoft.com/office/drawing/2014/main" id="{3D3A9467-63CC-405A-BA70-CE2D29994DA5}"/>
              </a:ext>
            </a:extLst>
          </p:cNvPr>
          <p:cNvSpPr>
            <a:spLocks noGrp="1"/>
          </p:cNvSpPr>
          <p:nvPr>
            <p:ph type="body" sz="quarter" idx="4294967295"/>
          </p:nvPr>
        </p:nvSpPr>
        <p:spPr>
          <a:xfrm>
            <a:off x="6610350" y="1860550"/>
            <a:ext cx="3448050" cy="893763"/>
          </a:xfrm>
        </p:spPr>
        <p:txBody>
          <a:bodyPr>
            <a:normAutofit/>
          </a:bodyPr>
          <a:lstStyle/>
          <a:p>
            <a:pPr marL="0" indent="0">
              <a:buNone/>
            </a:pPr>
            <a:r>
              <a:rPr lang="en-US" dirty="0"/>
              <a:t>      </a:t>
            </a:r>
          </a:p>
        </p:txBody>
      </p:sp>
      <p:sp>
        <p:nvSpPr>
          <p:cNvPr id="2" name="TextBox 1">
            <a:extLst>
              <a:ext uri="{FF2B5EF4-FFF2-40B4-BE49-F238E27FC236}">
                <a16:creationId xmlns:a16="http://schemas.microsoft.com/office/drawing/2014/main" id="{DEE2E188-6F33-452B-978E-9A0103B0A7F5}"/>
              </a:ext>
            </a:extLst>
          </p:cNvPr>
          <p:cNvSpPr txBox="1"/>
          <p:nvPr/>
        </p:nvSpPr>
        <p:spPr>
          <a:xfrm>
            <a:off x="348680" y="1623239"/>
            <a:ext cx="9145016" cy="3785652"/>
          </a:xfrm>
          <a:prstGeom prst="rect">
            <a:avLst/>
          </a:prstGeom>
          <a:noFill/>
        </p:spPr>
        <p:txBody>
          <a:bodyPr wrap="square" rtlCol="0">
            <a:spAutoFit/>
          </a:bodyPr>
          <a:lstStyle/>
          <a:p>
            <a:pPr algn="ctr"/>
            <a:r>
              <a:rPr lang="en-US" sz="6000" dirty="0"/>
              <a:t>     </a:t>
            </a:r>
            <a:r>
              <a:rPr lang="en-US" sz="8000" b="1" dirty="0">
                <a:solidFill>
                  <a:srgbClr val="339933"/>
                </a:solidFill>
                <a:effectLst>
                  <a:outerShdw blurRad="38100" dist="38100" dir="2700000" algn="tl">
                    <a:srgbClr val="000000">
                      <a:alpha val="43137"/>
                    </a:srgbClr>
                  </a:outerShdw>
                </a:effectLst>
              </a:rPr>
              <a:t>MATH</a:t>
            </a:r>
            <a:br>
              <a:rPr lang="en-US" sz="8000" b="1" dirty="0">
                <a:solidFill>
                  <a:srgbClr val="339933"/>
                </a:solidFill>
                <a:effectLst>
                  <a:outerShdw blurRad="38100" dist="38100" dir="2700000" algn="tl">
                    <a:srgbClr val="000000">
                      <a:alpha val="43137"/>
                    </a:srgbClr>
                  </a:outerShdw>
                </a:effectLst>
              </a:rPr>
            </a:br>
            <a:r>
              <a:rPr lang="en-US" sz="8000" b="1" dirty="0">
                <a:solidFill>
                  <a:srgbClr val="339933"/>
                </a:solidFill>
                <a:effectLst>
                  <a:outerShdw blurRad="38100" dist="38100" dir="2700000" algn="tl">
                    <a:srgbClr val="000000">
                      <a:alpha val="43137"/>
                    </a:srgbClr>
                  </a:outerShdw>
                </a:effectLst>
              </a:rPr>
              <a:t>   SCIENCE</a:t>
            </a:r>
            <a:br>
              <a:rPr lang="en-US" sz="8000" b="1" dirty="0">
                <a:solidFill>
                  <a:srgbClr val="339933"/>
                </a:solidFill>
                <a:effectLst>
                  <a:outerShdw blurRad="38100" dist="38100" dir="2700000" algn="tl">
                    <a:srgbClr val="000000">
                      <a:alpha val="43137"/>
                    </a:srgbClr>
                  </a:outerShdw>
                </a:effectLst>
              </a:rPr>
            </a:br>
            <a:r>
              <a:rPr lang="en-US" sz="8000" b="1" dirty="0">
                <a:solidFill>
                  <a:srgbClr val="339933"/>
                </a:solidFill>
                <a:effectLst>
                  <a:outerShdw blurRad="38100" dist="38100" dir="2700000" algn="tl">
                    <a:srgbClr val="000000">
                      <a:alpha val="43137"/>
                    </a:srgbClr>
                  </a:outerShdw>
                </a:effectLst>
              </a:rPr>
              <a:t>CRITICAL THINKING</a:t>
            </a:r>
          </a:p>
        </p:txBody>
      </p:sp>
      <p:pic>
        <p:nvPicPr>
          <p:cNvPr id="5" name="Picture 4">
            <a:extLst>
              <a:ext uri="{FF2B5EF4-FFF2-40B4-BE49-F238E27FC236}">
                <a16:creationId xmlns:a16="http://schemas.microsoft.com/office/drawing/2014/main" id="{8432F727-47B7-426C-AF46-1F5940145C4D}"/>
              </a:ext>
            </a:extLst>
          </p:cNvPr>
          <p:cNvPicPr>
            <a:picLocks noChangeAspect="1"/>
          </p:cNvPicPr>
          <p:nvPr/>
        </p:nvPicPr>
        <p:blipFill>
          <a:blip r:embed="rId3"/>
          <a:stretch>
            <a:fillRect/>
          </a:stretch>
        </p:blipFill>
        <p:spPr>
          <a:xfrm>
            <a:off x="24645" y="69776"/>
            <a:ext cx="2556284" cy="2592288"/>
          </a:xfrm>
          <a:prstGeom prst="rect">
            <a:avLst/>
          </a:prstGeom>
        </p:spPr>
      </p:pic>
    </p:spTree>
    <p:extLst>
      <p:ext uri="{BB962C8B-B14F-4D97-AF65-F5344CB8AC3E}">
        <p14:creationId xmlns:p14="http://schemas.microsoft.com/office/powerpoint/2010/main" val="810713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93D71-1E23-44B1-835F-F9E458C25BD7}"/>
              </a:ext>
            </a:extLst>
          </p:cNvPr>
          <p:cNvPicPr>
            <a:picLocks/>
          </p:cNvPicPr>
          <p:nvPr/>
        </p:nvPicPr>
        <p:blipFill>
          <a:blip r:embed="rId2" cstate="print"/>
          <a:stretch>
            <a:fillRect/>
          </a:stretch>
        </p:blipFill>
        <p:spPr>
          <a:xfrm>
            <a:off x="0" y="0"/>
            <a:ext cx="10058400" cy="7759700"/>
          </a:xfrm>
          <a:prstGeom prst="rect">
            <a:avLst/>
          </a:prstGeom>
        </p:spPr>
      </p:pic>
      <p:pic>
        <p:nvPicPr>
          <p:cNvPr id="2" name="Picture 1">
            <a:extLst>
              <a:ext uri="{FF2B5EF4-FFF2-40B4-BE49-F238E27FC236}">
                <a16:creationId xmlns:a16="http://schemas.microsoft.com/office/drawing/2014/main" id="{7AB82BFD-62E5-49D6-AE76-FF748CA9FEE2}"/>
              </a:ext>
            </a:extLst>
          </p:cNvPr>
          <p:cNvPicPr>
            <a:picLocks noChangeAspect="1"/>
          </p:cNvPicPr>
          <p:nvPr/>
        </p:nvPicPr>
        <p:blipFill>
          <a:blip r:embed="rId3"/>
          <a:stretch>
            <a:fillRect/>
          </a:stretch>
        </p:blipFill>
        <p:spPr>
          <a:xfrm>
            <a:off x="2282" y="-7972"/>
            <a:ext cx="10058400" cy="7772399"/>
          </a:xfrm>
          <a:prstGeom prst="rect">
            <a:avLst/>
          </a:prstGeom>
        </p:spPr>
      </p:pic>
      <p:sp>
        <p:nvSpPr>
          <p:cNvPr id="4" name="TextBox 3">
            <a:extLst>
              <a:ext uri="{FF2B5EF4-FFF2-40B4-BE49-F238E27FC236}">
                <a16:creationId xmlns:a16="http://schemas.microsoft.com/office/drawing/2014/main" id="{36008A20-F039-42A8-A954-146C7A64BCD9}"/>
              </a:ext>
            </a:extLst>
          </p:cNvPr>
          <p:cNvSpPr txBox="1"/>
          <p:nvPr/>
        </p:nvSpPr>
        <p:spPr>
          <a:xfrm>
            <a:off x="1284784" y="3310136"/>
            <a:ext cx="7992888" cy="1200329"/>
          </a:xfrm>
          <a:prstGeom prst="rect">
            <a:avLst/>
          </a:prstGeom>
          <a:noFill/>
        </p:spPr>
        <p:txBody>
          <a:bodyPr wrap="square" rtlCol="0">
            <a:spAutoFit/>
          </a:bodyPr>
          <a:lstStyle/>
          <a:p>
            <a:pPr algn="ctr"/>
            <a:r>
              <a:rPr lang="en-US" sz="7200" dirty="0">
                <a:solidFill>
                  <a:schemeClr val="bg1"/>
                </a:solidFill>
              </a:rPr>
              <a:t>ACCREDITATION</a:t>
            </a:r>
          </a:p>
        </p:txBody>
      </p:sp>
      <p:pic>
        <p:nvPicPr>
          <p:cNvPr id="6" name="Picture 5">
            <a:extLst>
              <a:ext uri="{FF2B5EF4-FFF2-40B4-BE49-F238E27FC236}">
                <a16:creationId xmlns:a16="http://schemas.microsoft.com/office/drawing/2014/main" id="{99E7D21C-1F09-4D1C-AF82-1B48C019373D}"/>
              </a:ext>
            </a:extLst>
          </p:cNvPr>
          <p:cNvPicPr>
            <a:picLocks noChangeAspect="1"/>
          </p:cNvPicPr>
          <p:nvPr/>
        </p:nvPicPr>
        <p:blipFill>
          <a:blip r:embed="rId4"/>
          <a:stretch>
            <a:fillRect/>
          </a:stretch>
        </p:blipFill>
        <p:spPr>
          <a:xfrm>
            <a:off x="636712" y="4966320"/>
            <a:ext cx="2143125" cy="2143125"/>
          </a:xfrm>
          <a:prstGeom prst="rect">
            <a:avLst/>
          </a:prstGeom>
        </p:spPr>
      </p:pic>
      <p:pic>
        <p:nvPicPr>
          <p:cNvPr id="3" name="Picture 2">
            <a:extLst>
              <a:ext uri="{FF2B5EF4-FFF2-40B4-BE49-F238E27FC236}">
                <a16:creationId xmlns:a16="http://schemas.microsoft.com/office/drawing/2014/main" id="{1A883781-01E1-448F-81E8-77195635195F}"/>
              </a:ext>
            </a:extLst>
          </p:cNvPr>
          <p:cNvPicPr>
            <a:picLocks noChangeAspect="1"/>
          </p:cNvPicPr>
          <p:nvPr/>
        </p:nvPicPr>
        <p:blipFill>
          <a:blip r:embed="rId5"/>
          <a:stretch>
            <a:fillRect/>
          </a:stretch>
        </p:blipFill>
        <p:spPr>
          <a:xfrm>
            <a:off x="2779837" y="285800"/>
            <a:ext cx="4535817" cy="1725318"/>
          </a:xfrm>
          <a:prstGeom prst="rect">
            <a:avLst/>
          </a:prstGeom>
        </p:spPr>
      </p:pic>
      <p:pic>
        <p:nvPicPr>
          <p:cNvPr id="7" name="Picture 6">
            <a:extLst>
              <a:ext uri="{FF2B5EF4-FFF2-40B4-BE49-F238E27FC236}">
                <a16:creationId xmlns:a16="http://schemas.microsoft.com/office/drawing/2014/main" id="{ED322C46-100E-4949-9196-386324E1D42C}"/>
              </a:ext>
            </a:extLst>
          </p:cNvPr>
          <p:cNvPicPr>
            <a:picLocks noChangeAspect="1"/>
          </p:cNvPicPr>
          <p:nvPr/>
        </p:nvPicPr>
        <p:blipFill>
          <a:blip r:embed="rId6"/>
          <a:stretch>
            <a:fillRect/>
          </a:stretch>
        </p:blipFill>
        <p:spPr>
          <a:xfrm>
            <a:off x="6901408" y="4822304"/>
            <a:ext cx="2213040" cy="2066723"/>
          </a:xfrm>
          <a:prstGeom prst="rect">
            <a:avLst/>
          </a:prstGeom>
        </p:spPr>
      </p:pic>
    </p:spTree>
    <p:extLst>
      <p:ext uri="{BB962C8B-B14F-4D97-AF65-F5344CB8AC3E}">
        <p14:creationId xmlns:p14="http://schemas.microsoft.com/office/powerpoint/2010/main" val="3017474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40447</TotalTime>
  <Words>2183</Words>
  <Application>Microsoft Office PowerPoint</Application>
  <PresentationFormat>Custom</PresentationFormat>
  <Paragraphs>400</Paragraphs>
  <Slides>49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Aileron Regular</vt:lpstr>
      <vt:lpstr>Aileron Regular Bold</vt:lpstr>
      <vt:lpstr>Aileron Thin Bold</vt:lpstr>
      <vt:lpstr>Arial</vt:lpstr>
      <vt:lpstr>Arial Black</vt:lpstr>
      <vt:lpstr>Baskerville Old Face</vt:lpstr>
      <vt:lpstr>Calibri</vt:lpstr>
      <vt:lpstr>Calibri </vt:lpstr>
      <vt:lpstr>Helvetica</vt:lpstr>
      <vt:lpstr>Times New Roman</vt:lpstr>
      <vt:lpstr>UniversRegular</vt:lpstr>
      <vt:lpstr>Wingdings</vt:lpstr>
      <vt:lpstr>Office Theme</vt:lpstr>
      <vt:lpstr>PowerPoint Presentation</vt:lpstr>
      <vt:lpstr>PowerPoint Presentation</vt:lpstr>
      <vt:lpstr>PowerPoint Presentation</vt:lpstr>
      <vt:lpstr>PowerPoint Presentation</vt:lpstr>
      <vt:lpstr>Undergraduate Program Offerings </vt:lpstr>
      <vt:lpstr>Graduate Program Offerings </vt:lpstr>
      <vt:lpstr> </vt:lpstr>
      <vt:lpstr> </vt:lpstr>
      <vt:lpstr>PowerPoint Presentation</vt:lpstr>
      <vt:lpstr>PowerPoint Presentation</vt:lpstr>
      <vt:lpstr>PowerPoint Presentation</vt:lpstr>
      <vt:lpstr> </vt:lpstr>
      <vt:lpstr>PowerPoint Presentation</vt:lpstr>
      <vt:lpstr> Health Information Administration  </vt:lpstr>
      <vt:lpstr> Health Information Administration  </vt:lpstr>
      <vt:lpstr> Health Information Administration  </vt:lpstr>
      <vt:lpstr> Health Information Administration  </vt:lpstr>
      <vt:lpstr> Health Information Administration  </vt:lpstr>
      <vt:lpstr> Health Information Administration  </vt:lpstr>
      <vt:lpstr> Health Information Administration  </vt:lpstr>
      <vt:lpstr> Health Information Administration  </vt:lpstr>
      <vt:lpstr> Health Information Administration  </vt:lpstr>
      <vt:lpstr> Health Information Administration  </vt:lpstr>
      <vt:lpstr>PowerPoint Presentation</vt:lpstr>
      <vt:lpstr> </vt:lpstr>
      <vt:lpstr> </vt:lpstr>
      <vt:lpstr> </vt:lpstr>
      <vt:lpstr> </vt:lpstr>
      <vt:lpstr> </vt:lpstr>
      <vt:lpstr>Master of Public Health Program</vt:lpstr>
      <vt:lpstr>Bachelor of Science in Public Health Program</vt:lpstr>
      <vt:lpstr>Faculty</vt:lpstr>
      <vt:lpstr>Job Growth</vt:lpstr>
      <vt:lpstr>Public Health Careers</vt:lpstr>
      <vt:lpstr>PowerPoint Presentation</vt:lpstr>
      <vt:lpstr> </vt:lpstr>
      <vt:lpstr>Additional Courses at CSU RN-BSN </vt:lpstr>
      <vt:lpstr>CSU RN-BSN Program </vt:lpstr>
      <vt:lpstr> </vt:lpstr>
      <vt:lpstr>PowerPoint Presentation</vt:lpstr>
      <vt:lpstr>OCCUPATIONAL THERAPY </vt:lpstr>
      <vt:lpstr>OCCUPATIONAL THERAPY CAREER OUTLOOK </vt:lpstr>
      <vt:lpstr>CSU OCCUPATIONAL THERAPY PROGRAM </vt:lpstr>
      <vt:lpstr>Why CSU’s OT PROGRAM? </vt:lpstr>
      <vt:lpstr>Why CSU’s OT PROGRAM? </vt:lpstr>
      <vt:lpstr>OCCUPATIONAL THERAPY SCHOLARSHIP OPPORTUNITY </vt:lpstr>
      <vt:lpstr>FOR MORE INFORMATION   </vt:lpstr>
      <vt:lpstr> </vt:lpstr>
      <vt:lpstr> </vt:lpstr>
    </vt:vector>
  </TitlesOfParts>
  <Company>Investintech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A2E_Engine</dc:creator>
  <cp:lastModifiedBy>Tyra Dean-Ousley</cp:lastModifiedBy>
  <cp:revision>113</cp:revision>
  <dcterms:created xsi:type="dcterms:W3CDTF">2014-02-24T14:38:12Z</dcterms:created>
  <dcterms:modified xsi:type="dcterms:W3CDTF">2020-12-04T15:22:59Z</dcterms:modified>
</cp:coreProperties>
</file>