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  <p:sldMasterId id="2147483657" r:id="rId3"/>
    <p:sldMasterId id="2147483674" r:id="rId4"/>
  </p:sldMasterIdLst>
  <p:notesMasterIdLst>
    <p:notesMasterId r:id="rId18"/>
  </p:notesMasterIdLst>
  <p:sldIdLst>
    <p:sldId id="256" r:id="rId5"/>
    <p:sldId id="260" r:id="rId6"/>
    <p:sldId id="262" r:id="rId7"/>
    <p:sldId id="263" r:id="rId8"/>
    <p:sldId id="265" r:id="rId9"/>
    <p:sldId id="267" r:id="rId10"/>
    <p:sldId id="269" r:id="rId11"/>
    <p:sldId id="271" r:id="rId12"/>
    <p:sldId id="273" r:id="rId13"/>
    <p:sldId id="266" r:id="rId14"/>
    <p:sldId id="272" r:id="rId15"/>
    <p:sldId id="270" r:id="rId16"/>
    <p:sldId id="25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99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A2F44-B706-4B4D-8B5F-D3DD4720AD6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6A58B-ACFD-4C53-8F17-1FCB2AA52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60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(For more layout options</a:t>
            </a:r>
            <a:r>
              <a:rPr lang="en-US" baseline="0" dirty="0"/>
              <a:t>, go to the “New Slide” drop-down menu)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A58B-ACFD-4C53-8F17-1FCB2AA523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13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(For more layout options</a:t>
            </a:r>
            <a:r>
              <a:rPr lang="en-US" baseline="0" dirty="0"/>
              <a:t>, go to the “New Slide” drop-down menu)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A58B-ACFD-4C53-8F17-1FCB2AA523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00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(For more layout options</a:t>
            </a:r>
            <a:r>
              <a:rPr lang="en-US" baseline="0" dirty="0"/>
              <a:t>, go to the “New Slide” drop-down menu)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A58B-ACFD-4C53-8F17-1FCB2AA523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9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(For more layout options</a:t>
            </a:r>
            <a:r>
              <a:rPr lang="en-US" baseline="0" dirty="0"/>
              <a:t>, go to the “New Slide” drop-down menu)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A58B-ACFD-4C53-8F17-1FCB2AA523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50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9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6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94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68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01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16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9045-9092-4CE5-ABAE-4ADFE546A0A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9BC7-5D98-40C4-AEC6-46CC2837F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74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9045-9092-4CE5-ABAE-4ADFE546A0A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9BC7-5D98-40C4-AEC6-46CC2837F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89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9045-9092-4CE5-ABAE-4ADFE546A0A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9BC7-5D98-40C4-AEC6-46CC2837F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42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9045-9092-4CE5-ABAE-4ADFE546A0A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9BC7-5D98-40C4-AEC6-46CC2837F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71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9045-9092-4CE5-ABAE-4ADFE546A0A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9BC7-5D98-40C4-AEC6-46CC2837F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9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672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9045-9092-4CE5-ABAE-4ADFE546A0A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9BC7-5D98-40C4-AEC6-46CC2837F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9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9045-9092-4CE5-ABAE-4ADFE546A0A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9BC7-5D98-40C4-AEC6-46CC2837F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76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013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389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280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594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81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28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5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3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4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5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5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3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0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4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110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0749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95D4D-E47A-4BE1-A7CE-41AA5B7D6D6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7499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0749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BB464-8089-4B55-8517-1EF05BC3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89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5569045-9092-4CE5-ABAE-4ADFE546A0A6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1929BC7-5D98-40C4-AEC6-46CC2837F8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8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4" r:id="rId6"/>
    <p:sldLayoutId id="214748366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110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0749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8595D4D-E47A-4BE1-A7CE-41AA5B7D6D6C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7499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0749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6BB464-8089-4B55-8517-1EF05BC39C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1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nursing@csu.edu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nursing@csu.edu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jacks35@c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soceguer@csu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.edu/collegeofhealthsciences/nursing/index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nursing@csu.edu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60798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Nursing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BSN and RN to BSN Informational Session</a:t>
            </a:r>
          </a:p>
        </p:txBody>
      </p:sp>
    </p:spTree>
    <p:extLst>
      <p:ext uri="{BB962C8B-B14F-4D97-AF65-F5344CB8AC3E}">
        <p14:creationId xmlns:p14="http://schemas.microsoft.com/office/powerpoint/2010/main" val="2947056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0F161-3E89-4F34-83E2-4A9A4CA6F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RN to BSN Admission Requirements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14F8A-15B4-4E74-B4C3-4AB0CE978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Nonrefundable university application fee</a:t>
            </a:r>
          </a:p>
          <a:p>
            <a:r>
              <a:rPr lang="en-US" sz="3200" dirty="0"/>
              <a:t>Must currently work as a Registered Nurse</a:t>
            </a:r>
          </a:p>
          <a:p>
            <a:r>
              <a:rPr lang="en-US" sz="3200" dirty="0"/>
              <a:t>Official transcripts, minimum of 2.75 GPA</a:t>
            </a:r>
          </a:p>
          <a:p>
            <a:r>
              <a:rPr lang="en-US" sz="3200" dirty="0"/>
              <a:t>Associate degree in nursing or nursing diploma from an accredited nursing program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719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77C9B-50AC-4C00-ABF5-FCAF57575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 to BSN Admission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ED014-0F63-44DA-88CB-5E1711001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RN license verification </a:t>
            </a:r>
          </a:p>
          <a:p>
            <a:r>
              <a:rPr lang="en-US" sz="3200" dirty="0"/>
              <a:t>Work experience acknowledgement form</a:t>
            </a:r>
          </a:p>
          <a:p>
            <a:r>
              <a:rPr lang="en-US" sz="3200" dirty="0"/>
              <a:t>Meet the university prerequisite requirements for Bachelor Degree criteria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*Required forms can be obtained by reaching out to the nursing department, </a:t>
            </a:r>
            <a:r>
              <a:rPr lang="en-US" dirty="0">
                <a:hlinkClick r:id="rId2"/>
              </a:rPr>
              <a:t>nursing@csu.edu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0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2474D61-0580-478F-8CAB-9237DD414D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685" y="152400"/>
            <a:ext cx="1128848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292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519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Contact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17558"/>
            <a:ext cx="9144000" cy="4740442"/>
          </a:xfrm>
        </p:spPr>
        <p:txBody>
          <a:bodyPr>
            <a:noAutofit/>
          </a:bodyPr>
          <a:lstStyle/>
          <a:p>
            <a:pPr algn="l"/>
            <a:r>
              <a:rPr lang="en-US" sz="3600" b="1" dirty="0"/>
              <a:t>Location:</a:t>
            </a:r>
            <a:r>
              <a:rPr lang="en-US" sz="3600" dirty="0"/>
              <a:t> </a:t>
            </a:r>
            <a:r>
              <a:rPr lang="en-US" sz="3200" dirty="0"/>
              <a:t>Business &amp; Health Sciences Building (BHS) </a:t>
            </a:r>
          </a:p>
          <a:p>
            <a:pPr algn="l"/>
            <a:r>
              <a:rPr lang="en-US" sz="3600" b="1" dirty="0"/>
              <a:t>Room:</a:t>
            </a:r>
            <a:r>
              <a:rPr lang="en-US" sz="3600" dirty="0"/>
              <a:t> 200A</a:t>
            </a:r>
          </a:p>
          <a:p>
            <a:pPr algn="l"/>
            <a:r>
              <a:rPr lang="en-US" sz="3600" b="1" dirty="0"/>
              <a:t>Office Hours:</a:t>
            </a:r>
            <a:r>
              <a:rPr lang="en-US" sz="3600" dirty="0"/>
              <a:t> </a:t>
            </a:r>
            <a:r>
              <a:rPr lang="en-US" sz="3600" dirty="0" smtClean="0"/>
              <a:t>8:00 </a:t>
            </a:r>
            <a:r>
              <a:rPr lang="en-US" sz="3600" dirty="0"/>
              <a:t>am </a:t>
            </a:r>
            <a:r>
              <a:rPr lang="en-US" sz="3600" dirty="0" smtClean="0"/>
              <a:t>-4:00pm </a:t>
            </a:r>
          </a:p>
          <a:p>
            <a:r>
              <a:rPr lang="en-US" sz="3600" dirty="0" smtClean="0"/>
              <a:t>Monday </a:t>
            </a:r>
            <a:r>
              <a:rPr lang="en-US" sz="3600" dirty="0"/>
              <a:t>through Friday</a:t>
            </a:r>
          </a:p>
          <a:p>
            <a:r>
              <a:rPr lang="en-US" sz="3600" b="1" dirty="0"/>
              <a:t>Phone:</a:t>
            </a:r>
            <a:r>
              <a:rPr lang="en-US" sz="3600" dirty="0"/>
              <a:t> (773) 995-3992</a:t>
            </a:r>
          </a:p>
          <a:p>
            <a:r>
              <a:rPr lang="en-US" sz="3600" b="1" dirty="0"/>
              <a:t>Fax: </a:t>
            </a:r>
            <a:r>
              <a:rPr lang="en-US" sz="3600" dirty="0"/>
              <a:t>(773) 821-2438</a:t>
            </a:r>
          </a:p>
          <a:p>
            <a:r>
              <a:rPr lang="en-US" sz="3600" b="1" dirty="0"/>
              <a:t>Email: </a:t>
            </a:r>
            <a:r>
              <a:rPr lang="en-US" sz="3600" b="1" dirty="0">
                <a:hlinkClick r:id="rId3"/>
              </a:rPr>
              <a:t>nursing@csu.edu</a:t>
            </a:r>
            <a:endParaRPr lang="en-US" sz="3600" dirty="0"/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441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Pre-Nursing/How do I get started?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Meet with the College of Health Science academic advisor</a:t>
            </a:r>
          </a:p>
          <a:p>
            <a:pPr lvl="1"/>
            <a:r>
              <a:rPr lang="en-US" sz="2600" dirty="0"/>
              <a:t>Constance Jackson-Upshaw </a:t>
            </a:r>
            <a:r>
              <a:rPr lang="en-US" sz="2600" dirty="0">
                <a:hlinkClick r:id="rId3"/>
              </a:rPr>
              <a:t>cjacks35@csu.edu</a:t>
            </a:r>
            <a:endParaRPr lang="en-US" sz="2600" dirty="0"/>
          </a:p>
          <a:p>
            <a:pPr lvl="1"/>
            <a:r>
              <a:rPr lang="en-US" sz="2600" dirty="0"/>
              <a:t>Sara </a:t>
            </a:r>
            <a:r>
              <a:rPr lang="en-US" sz="2600" dirty="0" err="1"/>
              <a:t>Oceguera</a:t>
            </a:r>
            <a:r>
              <a:rPr lang="en-US" sz="2600" dirty="0"/>
              <a:t> </a:t>
            </a:r>
            <a:r>
              <a:rPr lang="en-US" sz="2600" dirty="0">
                <a:hlinkClick r:id="rId4"/>
              </a:rPr>
              <a:t>soceguer@csu.edu</a:t>
            </a:r>
            <a:endParaRPr lang="en-US" sz="2600" dirty="0"/>
          </a:p>
          <a:p>
            <a:pPr marL="228600" lvl="1"/>
            <a:r>
              <a:rPr lang="en-US" sz="3000" dirty="0"/>
              <a:t>Meet University General Education requirements</a:t>
            </a:r>
          </a:p>
          <a:p>
            <a:r>
              <a:rPr lang="en-US" sz="3000" dirty="0"/>
              <a:t>Complete and pass CSU specific courses</a:t>
            </a:r>
          </a:p>
          <a:p>
            <a:pPr lvl="1"/>
            <a:r>
              <a:rPr lang="en-US" sz="3000" dirty="0"/>
              <a:t>Service Learning (HSC 3321)</a:t>
            </a:r>
          </a:p>
          <a:p>
            <a:pPr lvl="1"/>
            <a:r>
              <a:rPr lang="en-US" sz="3000" dirty="0"/>
              <a:t>Introduction to Health Professions (HSC 2150)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0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Admission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pPr lvl="1"/>
            <a:r>
              <a:rPr lang="en-US" sz="3000" dirty="0"/>
              <a:t>Minimum GPA of 2.75</a:t>
            </a:r>
          </a:p>
          <a:p>
            <a:pPr lvl="1"/>
            <a:r>
              <a:rPr lang="en-US" sz="3000" dirty="0"/>
              <a:t>Nursing application submission (found on CSU nursing website)</a:t>
            </a:r>
          </a:p>
          <a:p>
            <a:pPr lvl="1"/>
            <a:r>
              <a:rPr lang="en-US" sz="3000" dirty="0"/>
              <a:t>Personal essay (400 word minimum)</a:t>
            </a:r>
          </a:p>
          <a:p>
            <a:pPr lvl="1"/>
            <a:r>
              <a:rPr lang="en-US" sz="3000" dirty="0"/>
              <a:t>Three letter of recommendations (recommendation forms on CSU nursing website)</a:t>
            </a:r>
          </a:p>
          <a:p>
            <a:pPr lvl="1"/>
            <a:r>
              <a:rPr lang="en-US" sz="3000" dirty="0"/>
              <a:t>TEAS test</a:t>
            </a:r>
          </a:p>
          <a:p>
            <a:pPr lvl="1"/>
            <a:endParaRPr lang="en-US" sz="3000" dirty="0"/>
          </a:p>
          <a:p>
            <a:pPr marL="457200" lvl="1" indent="0">
              <a:buNone/>
            </a:pPr>
            <a:r>
              <a:rPr lang="en-US" sz="2800" dirty="0">
                <a:hlinkClick r:id="rId3"/>
              </a:rPr>
              <a:t>http://www.csu.edu/collegeofhealthsciences/nursing/index.htm</a:t>
            </a:r>
            <a:endParaRPr lang="en-US" sz="2800" dirty="0"/>
          </a:p>
          <a:p>
            <a:pPr marL="457200" lvl="1" indent="0">
              <a:buNone/>
            </a:pP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4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Application Deadline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None/>
            </a:pPr>
            <a:endParaRPr lang="en-US" sz="4400" dirty="0">
              <a:solidFill>
                <a:prstClr val="black"/>
              </a:solidFill>
            </a:endParaRPr>
          </a:p>
          <a:p>
            <a:pPr marL="457200" lvl="1" indent="0" algn="ctr">
              <a:buNone/>
            </a:pPr>
            <a:r>
              <a:rPr lang="en-US" sz="4400" dirty="0">
                <a:solidFill>
                  <a:prstClr val="black"/>
                </a:solidFill>
              </a:rPr>
              <a:t>Fall </a:t>
            </a:r>
            <a:r>
              <a:rPr lang="en-US" sz="4400" dirty="0" smtClean="0">
                <a:solidFill>
                  <a:prstClr val="black"/>
                </a:solidFill>
              </a:rPr>
              <a:t>admission:</a:t>
            </a:r>
          </a:p>
          <a:p>
            <a:pPr marL="457200" lvl="1" indent="0" algn="ctr">
              <a:buNone/>
            </a:pPr>
            <a:endParaRPr lang="en-US" sz="4400" dirty="0" smtClean="0">
              <a:solidFill>
                <a:prstClr val="black"/>
              </a:solidFill>
            </a:endParaRPr>
          </a:p>
          <a:p>
            <a:pPr marL="457200" lvl="1" indent="0" algn="ctr">
              <a:buNone/>
            </a:pPr>
            <a:r>
              <a:rPr lang="en-US" sz="4400" dirty="0" smtClean="0">
                <a:solidFill>
                  <a:prstClr val="black"/>
                </a:solidFill>
              </a:rPr>
              <a:t> ALL requirements </a:t>
            </a:r>
            <a:r>
              <a:rPr lang="en-US" sz="4400" dirty="0">
                <a:solidFill>
                  <a:prstClr val="black"/>
                </a:solidFill>
              </a:rPr>
              <a:t>are due by </a:t>
            </a:r>
            <a:r>
              <a:rPr lang="en-US" sz="4400" dirty="0" smtClean="0">
                <a:solidFill>
                  <a:prstClr val="black"/>
                </a:solidFill>
              </a:rPr>
              <a:t>May 15</a:t>
            </a:r>
            <a:endParaRPr lang="en-US" sz="4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84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Annual Clinical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American Heart Association Healthcare Provider Cardio-Pulmonary Resuscitation (CPR) – 2 years </a:t>
            </a:r>
          </a:p>
          <a:p>
            <a:pPr marL="0" indent="0">
              <a:buNone/>
            </a:pPr>
            <a:r>
              <a:rPr lang="en-US" sz="3000" dirty="0"/>
              <a:t>• Tuberculosis (TB) testing - annual </a:t>
            </a:r>
          </a:p>
          <a:p>
            <a:pPr marL="0" indent="0">
              <a:buNone/>
            </a:pPr>
            <a:r>
              <a:rPr lang="en-US" sz="3000" dirty="0"/>
              <a:t>• Standard Precautions Review – annual </a:t>
            </a:r>
          </a:p>
          <a:p>
            <a:pPr marL="0" indent="0">
              <a:buNone/>
            </a:pPr>
            <a:r>
              <a:rPr lang="en-US" sz="3000" dirty="0"/>
              <a:t>• HIPPA (Health Insurance Portability and Accountability Act) Training -annual Code of Conduct Acknowledgement Form – annual</a:t>
            </a:r>
          </a:p>
        </p:txBody>
      </p:sp>
    </p:spTree>
    <p:extLst>
      <p:ext uri="{BB962C8B-B14F-4D97-AF65-F5344CB8AC3E}">
        <p14:creationId xmlns:p14="http://schemas.microsoft.com/office/powerpoint/2010/main" val="332041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10FD-8412-4035-BB7C-198F33B64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Required Vaccinations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26CAB-9E88-41B5-9E67-BD175138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Measles, Mumps, Rubella Varicella </a:t>
            </a:r>
          </a:p>
          <a:p>
            <a:r>
              <a:rPr lang="en-US" sz="3000" dirty="0"/>
              <a:t>Hepatitis B </a:t>
            </a:r>
          </a:p>
          <a:p>
            <a:r>
              <a:rPr lang="en-US" sz="3000" dirty="0"/>
              <a:t>Annual Influenza </a:t>
            </a:r>
          </a:p>
          <a:p>
            <a:r>
              <a:rPr lang="en-US" sz="3000" dirty="0"/>
              <a:t>DTAP</a:t>
            </a:r>
          </a:p>
          <a:p>
            <a:r>
              <a:rPr lang="en-US" sz="3000" dirty="0"/>
              <a:t>2-step TB, annual one-step TB, or </a:t>
            </a:r>
            <a:r>
              <a:rPr lang="en-US" sz="3000" dirty="0" err="1"/>
              <a:t>Quantiferon</a:t>
            </a:r>
            <a:r>
              <a:rPr lang="en-US" sz="3000" dirty="0"/>
              <a:t>® - TB Gold results</a:t>
            </a:r>
          </a:p>
          <a:p>
            <a:r>
              <a:rPr lang="en-US" sz="3000" dirty="0"/>
              <a:t>COVID-19 Vaccination (required by majority of the clinical sites)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00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D03AC9-0A81-4E2E-A642-F58650C64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571" y="359230"/>
            <a:ext cx="11027229" cy="582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0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86CE7-5C5A-41F7-9EB2-4B911BB7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Student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A7582-2801-414E-8682-2D18AF24C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Eligible to take CNA exam after completing Fundamentals Course</a:t>
            </a:r>
          </a:p>
          <a:p>
            <a:r>
              <a:rPr lang="en-US" dirty="0"/>
              <a:t>Clinical settings</a:t>
            </a:r>
          </a:p>
          <a:p>
            <a:pPr lvl="1"/>
            <a:r>
              <a:rPr lang="en-US" dirty="0"/>
              <a:t>Hospitals</a:t>
            </a:r>
          </a:p>
          <a:p>
            <a:pPr lvl="1"/>
            <a:r>
              <a:rPr lang="en-US" dirty="0"/>
              <a:t>CPS</a:t>
            </a:r>
          </a:p>
          <a:p>
            <a:pPr lvl="1"/>
            <a:r>
              <a:rPr lang="en-US" dirty="0"/>
              <a:t>Clinics</a:t>
            </a:r>
          </a:p>
          <a:p>
            <a:r>
              <a:rPr lang="en-US" dirty="0"/>
              <a:t>Simulation </a:t>
            </a:r>
          </a:p>
          <a:p>
            <a:pPr lvl="1"/>
            <a:r>
              <a:rPr lang="en-US" dirty="0"/>
              <a:t>Virtual</a:t>
            </a:r>
          </a:p>
          <a:p>
            <a:pPr lvl="1"/>
            <a:r>
              <a:rPr lang="en-US" dirty="0"/>
              <a:t>High to Mid fidelity mannikins</a:t>
            </a:r>
          </a:p>
          <a:p>
            <a:pPr lvl="1"/>
            <a:r>
              <a:rPr lang="en-US" dirty="0"/>
              <a:t>Standardized patients</a:t>
            </a:r>
          </a:p>
        </p:txBody>
      </p:sp>
    </p:spTree>
    <p:extLst>
      <p:ext uri="{BB962C8B-B14F-4D97-AF65-F5344CB8AC3E}">
        <p14:creationId xmlns:p14="http://schemas.microsoft.com/office/powerpoint/2010/main" val="1927456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3203-388D-480B-844E-37A4AAC7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 to BSN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6C83A-9F0F-4937-8FE0-BEFF23E5F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Complete in one calendar year</a:t>
            </a:r>
          </a:p>
          <a:p>
            <a:r>
              <a:rPr lang="en-US" sz="3200" dirty="0"/>
              <a:t>3 semesters</a:t>
            </a:r>
          </a:p>
          <a:p>
            <a:r>
              <a:rPr lang="en-US" sz="3200" dirty="0"/>
              <a:t>5 week courses</a:t>
            </a:r>
          </a:p>
          <a:p>
            <a:r>
              <a:rPr lang="en-US" sz="3200" dirty="0"/>
              <a:t>hybrid/online courses</a:t>
            </a:r>
          </a:p>
          <a:p>
            <a:r>
              <a:rPr lang="en-US" sz="3200" dirty="0"/>
              <a:t>Low Student: Faculty Ratios</a:t>
            </a:r>
          </a:p>
          <a:p>
            <a:pPr marL="0" indent="0">
              <a:buNone/>
            </a:pPr>
            <a:r>
              <a:rPr lang="en-US" sz="3200" dirty="0"/>
              <a:t>*Contact the nursing department for application deadlines </a:t>
            </a:r>
            <a:r>
              <a:rPr lang="en-US" sz="3200" dirty="0">
                <a:hlinkClick r:id="rId2"/>
              </a:rPr>
              <a:t>nursing@csu.edu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22113"/>
      </p:ext>
    </p:extLst>
  </p:cSld>
  <p:clrMapOvr>
    <a:masterClrMapping/>
  </p:clrMapOvr>
</p:sld>
</file>

<file path=ppt/theme/theme1.xml><?xml version="1.0" encoding="utf-8"?>
<a:theme xmlns:a="http://schemas.openxmlformats.org/drawingml/2006/main" name="Inside-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-White w-Tra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nside-G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Inside-Green w-Tra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394</Words>
  <Application>Microsoft Office PowerPoint</Application>
  <PresentationFormat>Widescreen</PresentationFormat>
  <Paragraphs>79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Inside-White</vt:lpstr>
      <vt:lpstr>Inside-White w-Train</vt:lpstr>
      <vt:lpstr>Inside-Green</vt:lpstr>
      <vt:lpstr>Inside-Green w-Train</vt:lpstr>
      <vt:lpstr>Nursing</vt:lpstr>
      <vt:lpstr>Pre-Nursing/How do I get started? </vt:lpstr>
      <vt:lpstr>Admission Requirements</vt:lpstr>
      <vt:lpstr>Application Deadline</vt:lpstr>
      <vt:lpstr>Annual Clinical Requirements</vt:lpstr>
      <vt:lpstr>Required Vaccinations</vt:lpstr>
      <vt:lpstr>PowerPoint Presentation</vt:lpstr>
      <vt:lpstr>Nursing Student Experience</vt:lpstr>
      <vt:lpstr>RN to BSN Program</vt:lpstr>
      <vt:lpstr>RN to BSN Admission Requirements</vt:lpstr>
      <vt:lpstr>RN to BSN Admission Requirements</vt:lpstr>
      <vt:lpstr>PowerPoint Presentation</vt:lpstr>
      <vt:lpstr>Contact Information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Woods</dc:creator>
  <cp:lastModifiedBy>Karla Burnett</cp:lastModifiedBy>
  <cp:revision>23</cp:revision>
  <dcterms:created xsi:type="dcterms:W3CDTF">2020-06-25T17:03:56Z</dcterms:created>
  <dcterms:modified xsi:type="dcterms:W3CDTF">2022-03-02T17:07:34Z</dcterms:modified>
</cp:coreProperties>
</file>