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2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B8123-09BE-4B39-A11B-819DFD71B290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A414F-4236-41EF-AF6F-0C6594592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A414F-4236-41EF-AF6F-0C65945929B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A414F-4236-41EF-AF6F-0C65945929B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A414F-4236-41EF-AF6F-0C65945929B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CB7AD2-DBA2-44F1-9D93-CB25DC47ED8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CE29DBF-D6B8-40EB-9ED0-171DA4865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766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CC3300"/>
                </a:solidFill>
              </a:rPr>
              <a:t>The Gateway to Technology</a:t>
            </a:r>
            <a:endParaRPr lang="en-US" sz="7200" b="1" dirty="0">
              <a:solidFill>
                <a:srgbClr val="CC33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>
            <a:off x="10744200" y="2590800"/>
            <a:ext cx="2362200" cy="385155"/>
          </a:xfrm>
        </p:spPr>
        <p:txBody>
          <a:bodyPr>
            <a:normAutofit fontScale="90000"/>
          </a:bodyPr>
          <a:lstStyle/>
          <a:p>
            <a:endParaRPr lang="en-US" sz="6000" dirty="0"/>
          </a:p>
        </p:txBody>
      </p:sp>
      <p:pic>
        <p:nvPicPr>
          <p:cNvPr id="5" name="Picture 2" descr="https://encrypted-tbn0.gstatic.com/images?q=tbn:ANd9GcQ3hZ8gAgiKZVSNNgW8Q1Rfzq2yaBH6jTNLgKHn7M-jBITXV04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1600200"/>
            <a:ext cx="3543300" cy="12858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Autofit/>
          </a:bodyPr>
          <a:lstStyle/>
          <a:p>
            <a:pPr algn="ctr"/>
            <a:r>
              <a:rPr lang="en-US" sz="5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Microsoft Office?</a:t>
            </a:r>
            <a:endParaRPr lang="en-US" sz="58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3962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rgbClr val="CC3300"/>
                </a:solidFill>
              </a:rPr>
              <a:t>Microsoft Office</a:t>
            </a:r>
            <a:r>
              <a:rPr lang="en-US" sz="4400" dirty="0" smtClean="0">
                <a:solidFill>
                  <a:srgbClr val="CC3300"/>
                </a:solidFill>
              </a:rPr>
              <a:t> is an office suite of:</a:t>
            </a:r>
          </a:p>
          <a:p>
            <a:r>
              <a:rPr lang="en-US" sz="4400" dirty="0" smtClean="0">
                <a:solidFill>
                  <a:srgbClr val="CC3300"/>
                </a:solidFill>
              </a:rPr>
              <a:t> Desktop applications, </a:t>
            </a:r>
          </a:p>
          <a:p>
            <a:r>
              <a:rPr lang="en-US" sz="4400" dirty="0" smtClean="0">
                <a:solidFill>
                  <a:srgbClr val="CC3300"/>
                </a:solidFill>
              </a:rPr>
              <a:t> Servers and </a:t>
            </a:r>
          </a:p>
          <a:p>
            <a:r>
              <a:rPr lang="en-US" sz="4400" dirty="0" smtClean="0">
                <a:solidFill>
                  <a:srgbClr val="CC3300"/>
                </a:solidFill>
              </a:rPr>
              <a:t> Services for the Microsoft Windows and Mac OSX operating systems.</a:t>
            </a:r>
            <a:endParaRPr lang="en-US" sz="4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Autofit/>
          </a:bodyPr>
          <a:lstStyle/>
          <a:p>
            <a:pPr algn="ctr"/>
            <a:r>
              <a:rPr lang="en-US" sz="5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Desktop Applications</a:t>
            </a:r>
            <a:endParaRPr lang="en-US" sz="58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Word </a:t>
            </a:r>
            <a:r>
              <a:rPr lang="en-US" sz="4000" dirty="0" smtClean="0">
                <a:solidFill>
                  <a:srgbClr val="C00000"/>
                </a:solidFill>
              </a:rPr>
              <a:t>is a word processing application.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Excel</a:t>
            </a:r>
            <a:r>
              <a:rPr lang="en-US" sz="4000" dirty="0" smtClean="0">
                <a:solidFill>
                  <a:srgbClr val="C00000"/>
                </a:solidFill>
              </a:rPr>
              <a:t> is a spreadsheet application.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PowerPoint</a:t>
            </a:r>
            <a:r>
              <a:rPr lang="en-US" sz="4000" dirty="0" smtClean="0">
                <a:solidFill>
                  <a:srgbClr val="C00000"/>
                </a:solidFill>
              </a:rPr>
              <a:t> is a presentation program application.</a:t>
            </a:r>
          </a:p>
          <a:p>
            <a:pPr>
              <a:buSzPct val="93000"/>
            </a:pPr>
            <a:r>
              <a:rPr lang="en-US" sz="4000" b="1" dirty="0" smtClean="0">
                <a:solidFill>
                  <a:srgbClr val="C00000"/>
                </a:solidFill>
              </a:rPr>
              <a:t>Access </a:t>
            </a:r>
            <a:r>
              <a:rPr lang="en-US" sz="4000" dirty="0" smtClean="0">
                <a:solidFill>
                  <a:srgbClr val="C00000"/>
                </a:solidFill>
              </a:rPr>
              <a:t>is a database.</a:t>
            </a:r>
          </a:p>
          <a:p>
            <a:pPr>
              <a:buSzPct val="93000"/>
            </a:pPr>
            <a:r>
              <a:rPr lang="en-US" sz="4000" b="1" dirty="0" smtClean="0">
                <a:solidFill>
                  <a:srgbClr val="C00000"/>
                </a:solidFill>
              </a:rPr>
              <a:t> Publisher </a:t>
            </a:r>
            <a:r>
              <a:rPr lang="en-US" sz="4000" dirty="0" smtClean="0">
                <a:solidFill>
                  <a:srgbClr val="C00000"/>
                </a:solidFill>
              </a:rPr>
              <a:t>is a desktop publishing software.</a:t>
            </a:r>
          </a:p>
          <a:p>
            <a:pPr>
              <a:buSzPct val="93000"/>
            </a:pPr>
            <a:r>
              <a:rPr lang="en-US" sz="4000" b="1" dirty="0" smtClean="0">
                <a:solidFill>
                  <a:srgbClr val="C00000"/>
                </a:solidFill>
              </a:rPr>
              <a:t>Outlook </a:t>
            </a:r>
            <a:r>
              <a:rPr lang="en-US" sz="4000" dirty="0" smtClean="0">
                <a:solidFill>
                  <a:srgbClr val="C00000"/>
                </a:solidFill>
              </a:rPr>
              <a:t>is an e-mail communication tool.</a:t>
            </a:r>
          </a:p>
          <a:p>
            <a:pPr>
              <a:buSzPct val="93000"/>
              <a:buNone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C00000"/>
                </a:solidFill>
              </a:rPr>
              <a:t>Other desktop applications are available in the suite.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MICROSOFT FUNCTIONS Available in all applications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64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 Save vs. Save As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 Copy and Paste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 Customized margins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 Paper Orientation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 Insert page or slide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Header and Footers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 Page numbers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Adding text box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17638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GRAPHICS FUNCTIONS 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443484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PDF</a:t>
            </a:r>
          </a:p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 </a:t>
            </a:r>
            <a:r>
              <a:rPr lang="en-US" sz="3600" b="1" dirty="0" smtClean="0">
                <a:solidFill>
                  <a:srgbClr val="C00000"/>
                </a:solidFill>
              </a:rPr>
              <a:t>Portable Document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Format</a:t>
            </a:r>
          </a:p>
          <a:p>
            <a:pPr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1447800"/>
            <a:ext cx="4495800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JPG/JPEG, GIF      AND PNG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Joint Photographic Experts Group (JPG) – JPEG</a:t>
            </a:r>
          </a:p>
          <a:p>
            <a:pPr>
              <a:buNone/>
            </a:pPr>
            <a:endParaRPr lang="en-US" sz="10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Graphics Interchange Format (GIF).  </a:t>
            </a:r>
          </a:p>
          <a:p>
            <a:pPr>
              <a:buFont typeface="Wingdings" pitchFamily="2" charset="2"/>
              <a:buChar char="Ø"/>
            </a:pPr>
            <a:endParaRPr lang="en-US" sz="10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Portable Network Graphics (PNG)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Users\LIB 1\Desktop\sear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1" y="3825875"/>
            <a:ext cx="2819400" cy="20415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Entering formulas in Excel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82000" cy="54864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9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 formulas look like this:</a:t>
            </a:r>
            <a:br>
              <a:rPr lang="en-US" sz="9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dirty="0" smtClean="0">
                <a:solidFill>
                  <a:srgbClr val="C00000"/>
                </a:solidFill>
              </a:rPr>
              <a:t/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en-US" sz="9600" b="1" dirty="0" smtClean="0">
                <a:solidFill>
                  <a:srgbClr val="C00000"/>
                </a:solidFill>
              </a:rPr>
              <a:t>=3 + 2</a:t>
            </a:r>
            <a:r>
              <a:rPr lang="en-US" sz="9600" dirty="0" smtClean="0">
                <a:solidFill>
                  <a:srgbClr val="C00000"/>
                </a:solidFill>
              </a:rPr>
              <a:t/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en-US" sz="9600" dirty="0" smtClean="0">
                <a:solidFill>
                  <a:srgbClr val="C00000"/>
                </a:solidFill>
              </a:rPr>
              <a:t/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en-US" sz="9600" dirty="0" smtClean="0">
                <a:solidFill>
                  <a:srgbClr val="C00000"/>
                </a:solidFill>
              </a:rPr>
              <a:t>rather than: </a:t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en-US" sz="9600" dirty="0" smtClean="0">
                <a:solidFill>
                  <a:srgbClr val="C00000"/>
                </a:solidFill>
              </a:rPr>
              <a:t/>
            </a:r>
            <a:br>
              <a:rPr lang="en-US" sz="9600" dirty="0" smtClean="0">
                <a:solidFill>
                  <a:srgbClr val="C00000"/>
                </a:solidFill>
              </a:rPr>
            </a:br>
            <a:r>
              <a:rPr lang="en-US" sz="9600" b="1" dirty="0" smtClean="0">
                <a:solidFill>
                  <a:srgbClr val="C00000"/>
                </a:solidFill>
              </a:rPr>
              <a:t>3 + 2 =</a:t>
            </a:r>
          </a:p>
          <a:p>
            <a:pPr algn="ctr">
              <a:buNone/>
            </a:pPr>
            <a:r>
              <a:rPr lang="en-US" sz="12800" b="1" dirty="0" smtClean="0">
                <a:solidFill>
                  <a:srgbClr val="C00000"/>
                </a:solidFill>
              </a:rPr>
              <a:t>Example addition formula: =SUM(A1:F1)  or =SUM (A1+A2)</a:t>
            </a:r>
          </a:p>
          <a:p>
            <a:pPr algn="ctr">
              <a:buNone/>
            </a:pPr>
            <a:r>
              <a:rPr lang="en-US" sz="12800" b="1" dirty="0" smtClean="0">
                <a:solidFill>
                  <a:srgbClr val="C00000"/>
                </a:solidFill>
              </a:rPr>
              <a:t>Example subtraction formula: =SUM (E1- E2)</a:t>
            </a:r>
          </a:p>
          <a:p>
            <a:pPr algn="ctr">
              <a:buNone/>
            </a:pPr>
            <a:r>
              <a:rPr lang="en-US" sz="12800" b="1" dirty="0" smtClean="0">
                <a:solidFill>
                  <a:srgbClr val="C00000"/>
                </a:solidFill>
              </a:rPr>
              <a:t>Example multiplication formula: = SUM (D1*D2)</a:t>
            </a:r>
          </a:p>
          <a:p>
            <a:pPr algn="ctr">
              <a:buNone/>
            </a:pPr>
            <a:r>
              <a:rPr lang="en-US" sz="12800" b="1" dirty="0" smtClean="0">
                <a:solidFill>
                  <a:srgbClr val="C00000"/>
                </a:solidFill>
              </a:rPr>
              <a:t>Example division formula: =SUM (C1/D1)</a:t>
            </a:r>
          </a:p>
          <a:p>
            <a:pPr algn="ctr">
              <a:buNone/>
            </a:pPr>
            <a:endParaRPr lang="en-US" sz="128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8000" dirty="0" smtClean="0">
                <a:solidFill>
                  <a:srgbClr val="C00000"/>
                </a:solidFill>
              </a:rPr>
              <a:t/>
            </a:r>
            <a:br>
              <a:rPr lang="en-US" sz="8000" dirty="0" smtClean="0">
                <a:solidFill>
                  <a:srgbClr val="C00000"/>
                </a:solidFill>
              </a:rPr>
            </a:br>
            <a:endParaRPr lang="en-US" sz="8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u"/>
    <p:sndAc>
      <p:stSnd>
        <p:snd r:embed="rId2" name="cashreg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POWERPOINT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C00000"/>
                </a:solidFill>
              </a:rPr>
              <a:t>Add a new slide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C00000"/>
                </a:solidFill>
              </a:rPr>
              <a:t>Animations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 Transitions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Sound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Speed 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C00000"/>
                </a:solidFill>
              </a:rPr>
              <a:t>Narration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 Record Narration</a:t>
            </a:r>
          </a:p>
          <a:p>
            <a:pPr lvl="2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Rehearse Timings</a:t>
            </a:r>
          </a:p>
          <a:p>
            <a:pPr lvl="2"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C00000"/>
                </a:solidFill>
              </a:rPr>
              <a:t>Switch Programs </a:t>
            </a:r>
          </a:p>
          <a:p>
            <a:pPr lvl="2">
              <a:buFont typeface="Wingdings" pitchFamily="2" charset="2"/>
              <a:buChar char="Ø"/>
            </a:pPr>
            <a:endParaRPr lang="en-US" sz="3200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PUBLISHER 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Publication Software</a:t>
            </a:r>
          </a:p>
          <a:p>
            <a:pPr algn="ctr">
              <a:buNone/>
            </a:pPr>
            <a:endParaRPr lang="en-US" sz="1000" b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Newsletters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Greeting, post, and business cards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Banners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Flyers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</a:rPr>
              <a:t>Brochures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010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US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LIB 1\Downloads\MP90038264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4400" y="1447800"/>
            <a:ext cx="7772400" cy="4572000"/>
          </a:xfrm>
          <a:prstGeom prst="rect">
            <a:avLst/>
          </a:prstGeom>
          <a:noFill/>
        </p:spPr>
      </p:pic>
      <p:pic>
        <p:nvPicPr>
          <p:cNvPr id="7" name="Picture 2" descr="https://encrypted-tbn0.gstatic.com/images?q=tbn:ANd9GcQ3hZ8gAgiKZVSNNgW8Q1Rfzq2yaBH6jTNLgKHn7M-jBITXV04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905000"/>
            <a:ext cx="3543300" cy="12858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04&quot;&gt;&lt;/object&gt;&lt;object type=&quot;2&quot; unique_id=&quot;10105&quot;&gt;&lt;object type=&quot;3&quot; unique_id=&quot;10106&quot;&gt;&lt;property id=&quot;20148&quot; value=&quot;5&quot;/&gt;&lt;property id=&quot;20300&quot; value=&quot;Slide 1&quot;/&gt;&lt;property id=&quot;20307&quot; value=&quot;256&quot;/&gt;&lt;/object&gt;&lt;object type=&quot;3&quot; unique_id=&quot;10107&quot;&gt;&lt;property id=&quot;20148&quot; value=&quot;5&quot;/&gt;&lt;property id=&quot;20300&quot; value=&quot;Slide 2 - &amp;quot;What is Microsoft Office?&amp;quot;&quot;/&gt;&lt;property id=&quot;20307&quot; value=&quot;257&quot;/&gt;&lt;/object&gt;&lt;object type=&quot;3&quot; unique_id=&quot;10108&quot;&gt;&lt;property id=&quot;20148&quot; value=&quot;5&quot;/&gt;&lt;property id=&quot;20300&quot; value=&quot;Slide 3 - &amp;quot;Desktop Applications&amp;quot;&quot;/&gt;&lt;property id=&quot;20307&quot; value=&quot;258&quot;/&gt;&lt;/object&gt;&lt;object type=&quot;3&quot; unique_id=&quot;10174&quot;&gt;&lt;property id=&quot;20148&quot; value=&quot;5&quot;/&gt;&lt;property id=&quot;20300&quot; value=&quot;Slide 5 - &amp;quot;&amp;#x0D;&amp;#x0A;&amp;#x0D;&amp;#x0A;GRAPHICS FUNCTIONS &amp;#x0D;&amp;#x0A;&amp;quot;&quot;/&gt;&lt;property id=&quot;20307&quot; value=&quot;259&quot;/&gt;&lt;/object&gt;&lt;object type=&quot;3&quot; unique_id=&quot;10205&quot;&gt;&lt;property id=&quot;20148&quot; value=&quot;5&quot;/&gt;&lt;property id=&quot;20300&quot; value=&quot;Slide 6 - &amp;quot;Entering formulas in Excel&amp;quot;&quot;/&gt;&lt;property id=&quot;20307&quot; value=&quot;260&quot;/&gt;&lt;/object&gt;&lt;object type=&quot;3&quot; unique_id=&quot;10241&quot;&gt;&lt;property id=&quot;20148&quot; value=&quot;5&quot;/&gt;&lt;property id=&quot;20300&quot; value=&quot;Slide 4 - &amp;quot;BASIC MICROSOFT FUNCTIONS Available in all applications&amp;quot;&quot;/&gt;&lt;property id=&quot;20307&quot; value=&quot;261&quot;/&gt;&lt;/object&gt;&lt;object type=&quot;3&quot; unique_id=&quot;10242&quot;&gt;&lt;property id=&quot;20148&quot; value=&quot;5&quot;/&gt;&lt;property id=&quot;20300&quot; value=&quot;Slide 9 - &amp;quot;&amp;amp;#x09;Questions&amp;quot;&quot;/&gt;&lt;property id=&quot;20307&quot; value=&quot;262&quot;/&gt;&lt;/object&gt;&lt;object type=&quot;3&quot; unique_id=&quot;10378&quot;&gt;&lt;property id=&quot;20148&quot; value=&quot;5&quot;/&gt;&lt;property id=&quot;20300&quot; value=&quot;Slide 7 - &amp;quot;POWERPOINT&amp;quot;&quot;/&gt;&lt;property id=&quot;20307&quot; value=&quot;263&quot;/&gt;&lt;/object&gt;&lt;object type=&quot;3&quot; unique_id=&quot;10399&quot;&gt;&lt;property id=&quot;20148&quot; value=&quot;5&quot;/&gt;&lt;property id=&quot;20300&quot; value=&quot;Slide 8 - &amp;quot;PUBLISHER &amp;quot;&quot;/&gt;&lt;property id=&quot;20307&quot; value=&quot;2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415</TotalTime>
  <Words>125</Words>
  <Application>Microsoft Office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What is Microsoft Office?</vt:lpstr>
      <vt:lpstr>Desktop Applications</vt:lpstr>
      <vt:lpstr>BASIC MICROSOFT FUNCTIONS Available in all applications</vt:lpstr>
      <vt:lpstr>  GRAPHICS FUNCTIONS  </vt:lpstr>
      <vt:lpstr>Entering formulas in Excel</vt:lpstr>
      <vt:lpstr>POWERPOINT</vt:lpstr>
      <vt:lpstr>PUBLISHER </vt:lpstr>
      <vt:lpstr> Questions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</dc:title>
  <dc:creator>Instructor</dc:creator>
  <cp:lastModifiedBy>LIB 1</cp:lastModifiedBy>
  <cp:revision>76</cp:revision>
  <dcterms:created xsi:type="dcterms:W3CDTF">2012-06-19T00:08:24Z</dcterms:created>
  <dcterms:modified xsi:type="dcterms:W3CDTF">2013-02-14T05:02:21Z</dcterms:modified>
</cp:coreProperties>
</file>