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0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6D1D"/>
    <a:srgbClr val="FF9999"/>
    <a:srgbClr val="007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80F31-7E7C-48D9-B2CA-C45441221181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6D31C966-C3F0-47F3-8E1E-F7D874C997E2}">
      <dgm:prSet phldrT="[Text]" custT="1"/>
      <dgm:spPr>
        <a:solidFill>
          <a:srgbClr val="7A0000"/>
        </a:solidFill>
      </dgm:spPr>
      <dgm:t>
        <a:bodyPr/>
        <a:lstStyle/>
        <a:p>
          <a:r>
            <a:rPr lang="en-US" sz="2000" dirty="0" smtClean="0"/>
            <a:t>What to learn</a:t>
          </a:r>
          <a:endParaRPr lang="en-US" sz="2000" dirty="0"/>
        </a:p>
      </dgm:t>
    </dgm:pt>
    <dgm:pt modelId="{0753724D-13C2-47F4-8474-0006C03D861A}" type="parTrans" cxnId="{5CA288D9-11AB-4D7D-87BF-FD54211A6EE3}">
      <dgm:prSet/>
      <dgm:spPr/>
      <dgm:t>
        <a:bodyPr/>
        <a:lstStyle/>
        <a:p>
          <a:endParaRPr lang="en-US"/>
        </a:p>
      </dgm:t>
    </dgm:pt>
    <dgm:pt modelId="{9D192E1F-92C3-4CF8-9412-2A25F3C92B66}" type="sibTrans" cxnId="{5CA288D9-11AB-4D7D-87BF-FD54211A6EE3}">
      <dgm:prSet/>
      <dgm:spPr/>
      <dgm:t>
        <a:bodyPr/>
        <a:lstStyle/>
        <a:p>
          <a:endParaRPr lang="en-US"/>
        </a:p>
      </dgm:t>
    </dgm:pt>
    <dgm:pt modelId="{CC944722-5565-47A9-8528-DC7D95F02008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How to learn</a:t>
          </a:r>
          <a:endParaRPr lang="en-US" sz="2000" dirty="0">
            <a:solidFill>
              <a:schemeClr val="bg1"/>
            </a:solidFill>
          </a:endParaRPr>
        </a:p>
      </dgm:t>
    </dgm:pt>
    <dgm:pt modelId="{2D55213F-0B9F-4873-B32D-1B42729E27B9}" type="parTrans" cxnId="{43C97888-DA90-40D2-8F30-69CEBD11FCAF}">
      <dgm:prSet/>
      <dgm:spPr/>
      <dgm:t>
        <a:bodyPr/>
        <a:lstStyle/>
        <a:p>
          <a:endParaRPr lang="en-US"/>
        </a:p>
      </dgm:t>
    </dgm:pt>
    <dgm:pt modelId="{988C7A29-5D74-4F9B-9F69-47DC3A6BE903}" type="sibTrans" cxnId="{43C97888-DA90-40D2-8F30-69CEBD11FCAF}">
      <dgm:prSet/>
      <dgm:spPr/>
      <dgm:t>
        <a:bodyPr/>
        <a:lstStyle/>
        <a:p>
          <a:endParaRPr lang="en-US"/>
        </a:p>
      </dgm:t>
    </dgm:pt>
    <dgm:pt modelId="{015F54B7-F1AE-4952-A3DB-15C3785B0CF2}">
      <dgm:prSet phldrT="[Text]" custT="1"/>
      <dgm:spPr>
        <a:solidFill>
          <a:srgbClr val="00206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000" dirty="0" smtClean="0"/>
            <a:t>PEDAGOGY</a:t>
          </a:r>
          <a:endParaRPr lang="en-US" sz="2000" dirty="0"/>
        </a:p>
      </dgm:t>
    </dgm:pt>
    <dgm:pt modelId="{63EBEBAD-11CC-48F5-91EE-C8D83F564965}" type="parTrans" cxnId="{ACF2E1CA-75C8-4F6E-9E31-80578AE664AE}">
      <dgm:prSet/>
      <dgm:spPr/>
      <dgm:t>
        <a:bodyPr/>
        <a:lstStyle/>
        <a:p>
          <a:endParaRPr lang="en-US"/>
        </a:p>
      </dgm:t>
    </dgm:pt>
    <dgm:pt modelId="{850D4BC7-30A0-4561-B707-AEDC3E298953}" type="sibTrans" cxnId="{ACF2E1CA-75C8-4F6E-9E31-80578AE664AE}">
      <dgm:prSet/>
      <dgm:spPr/>
      <dgm:t>
        <a:bodyPr/>
        <a:lstStyle/>
        <a:p>
          <a:endParaRPr lang="en-US"/>
        </a:p>
      </dgm:t>
    </dgm:pt>
    <dgm:pt modelId="{E8F4A70B-C2AC-4638-847A-7C7AD0728E62}">
      <dgm:prSet phldrT="[Text]" custT="1"/>
      <dgm:spPr>
        <a:solidFill>
          <a:srgbClr val="003A2F"/>
        </a:solidFill>
      </dgm:spPr>
      <dgm:t>
        <a:bodyPr/>
        <a:lstStyle/>
        <a:p>
          <a:r>
            <a:rPr lang="en-US" sz="2000" dirty="0" smtClean="0"/>
            <a:t>How to teach</a:t>
          </a:r>
          <a:endParaRPr lang="en-US" sz="2000" dirty="0"/>
        </a:p>
      </dgm:t>
    </dgm:pt>
    <dgm:pt modelId="{F1B3CFFB-7F72-4B4A-95AF-32FBB0DFCE89}" type="parTrans" cxnId="{6268A2B6-93C5-47AC-A4A6-FB06CBE32D72}">
      <dgm:prSet/>
      <dgm:spPr/>
      <dgm:t>
        <a:bodyPr/>
        <a:lstStyle/>
        <a:p>
          <a:endParaRPr lang="en-US"/>
        </a:p>
      </dgm:t>
    </dgm:pt>
    <dgm:pt modelId="{7C317AD5-3AF3-4FBF-8CA8-864126C60DE5}" type="sibTrans" cxnId="{6268A2B6-93C5-47AC-A4A6-FB06CBE32D72}">
      <dgm:prSet/>
      <dgm:spPr/>
      <dgm:t>
        <a:bodyPr/>
        <a:lstStyle/>
        <a:p>
          <a:endParaRPr lang="en-US"/>
        </a:p>
      </dgm:t>
    </dgm:pt>
    <dgm:pt modelId="{ECFF567D-8AE0-41E2-A358-57B26F812DE4}" type="pres">
      <dgm:prSet presAssocID="{F2080F31-7E7C-48D9-B2CA-C45441221181}" presName="linearFlow" presStyleCnt="0">
        <dgm:presLayoutVars>
          <dgm:dir/>
          <dgm:resizeHandles val="exact"/>
        </dgm:presLayoutVars>
      </dgm:prSet>
      <dgm:spPr/>
    </dgm:pt>
    <dgm:pt modelId="{FD3F9D74-DDE4-4972-AEA0-EEA4CF97B9D6}" type="pres">
      <dgm:prSet presAssocID="{6D31C966-C3F0-47F3-8E1E-F7D874C997E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19C15-D28F-4459-AE28-8B7658C255AB}" type="pres">
      <dgm:prSet presAssocID="{9D192E1F-92C3-4CF8-9412-2A25F3C92B66}" presName="spacerL" presStyleCnt="0"/>
      <dgm:spPr/>
    </dgm:pt>
    <dgm:pt modelId="{1F97DC63-5B68-461D-8C8B-8E698C0E145C}" type="pres">
      <dgm:prSet presAssocID="{9D192E1F-92C3-4CF8-9412-2A25F3C92B66}" presName="sibTrans" presStyleLbl="sibTrans2D1" presStyleIdx="0" presStyleCnt="3"/>
      <dgm:spPr/>
      <dgm:t>
        <a:bodyPr/>
        <a:lstStyle/>
        <a:p>
          <a:endParaRPr lang="en-US"/>
        </a:p>
      </dgm:t>
    </dgm:pt>
    <dgm:pt modelId="{BA349E1A-0EC2-4880-8DF3-F50B0FF0824E}" type="pres">
      <dgm:prSet presAssocID="{9D192E1F-92C3-4CF8-9412-2A25F3C92B66}" presName="spacerR" presStyleCnt="0"/>
      <dgm:spPr/>
    </dgm:pt>
    <dgm:pt modelId="{3CB47E41-2E88-4471-AC31-FC81C3518815}" type="pres">
      <dgm:prSet presAssocID="{CC944722-5565-47A9-8528-DC7D95F020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C368D-5711-4A0E-8B3C-9E9025E8679D}" type="pres">
      <dgm:prSet presAssocID="{988C7A29-5D74-4F9B-9F69-47DC3A6BE903}" presName="spacerL" presStyleCnt="0"/>
      <dgm:spPr/>
    </dgm:pt>
    <dgm:pt modelId="{48AAE5C7-34D6-4758-B517-3E12EE6BC2B1}" type="pres">
      <dgm:prSet presAssocID="{988C7A29-5D74-4F9B-9F69-47DC3A6BE90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9F410B0-F8C1-4347-8AA0-99027E6A0DC6}" type="pres">
      <dgm:prSet presAssocID="{988C7A29-5D74-4F9B-9F69-47DC3A6BE903}" presName="spacerR" presStyleCnt="0"/>
      <dgm:spPr/>
    </dgm:pt>
    <dgm:pt modelId="{06F9C9AC-E99B-47B7-BB98-809CCF31559E}" type="pres">
      <dgm:prSet presAssocID="{E8F4A70B-C2AC-4638-847A-7C7AD0728E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8C752F-2EB5-4DBB-952A-AA760E692C0A}" type="pres">
      <dgm:prSet presAssocID="{7C317AD5-3AF3-4FBF-8CA8-864126C60DE5}" presName="spacerL" presStyleCnt="0"/>
      <dgm:spPr/>
    </dgm:pt>
    <dgm:pt modelId="{3431D5DA-95D6-44D2-A5CA-B4FC68DF17F6}" type="pres">
      <dgm:prSet presAssocID="{7C317AD5-3AF3-4FBF-8CA8-864126C60DE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3CD2A74-2E3D-4EA2-9FBA-93D84F79D10A}" type="pres">
      <dgm:prSet presAssocID="{7C317AD5-3AF3-4FBF-8CA8-864126C60DE5}" presName="spacerR" presStyleCnt="0"/>
      <dgm:spPr/>
    </dgm:pt>
    <dgm:pt modelId="{8DC82F15-12FD-4511-A57D-99E8E7BFC299}" type="pres">
      <dgm:prSet presAssocID="{015F54B7-F1AE-4952-A3DB-15C3785B0CF2}" presName="node" presStyleLbl="node1" presStyleIdx="3" presStyleCnt="4" custScaleX="199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9C07E0-E1CF-420C-8494-98DD20E57D61}" type="presOf" srcId="{6D31C966-C3F0-47F3-8E1E-F7D874C997E2}" destId="{FD3F9D74-DDE4-4972-AEA0-EEA4CF97B9D6}" srcOrd="0" destOrd="0" presId="urn:microsoft.com/office/officeart/2005/8/layout/equation1"/>
    <dgm:cxn modelId="{6268A2B6-93C5-47AC-A4A6-FB06CBE32D72}" srcId="{F2080F31-7E7C-48D9-B2CA-C45441221181}" destId="{E8F4A70B-C2AC-4638-847A-7C7AD0728E62}" srcOrd="2" destOrd="0" parTransId="{F1B3CFFB-7F72-4B4A-95AF-32FBB0DFCE89}" sibTransId="{7C317AD5-3AF3-4FBF-8CA8-864126C60DE5}"/>
    <dgm:cxn modelId="{F76A2A34-525A-47C8-B6E4-7F1DF1CBF3CF}" type="presOf" srcId="{7C317AD5-3AF3-4FBF-8CA8-864126C60DE5}" destId="{3431D5DA-95D6-44D2-A5CA-B4FC68DF17F6}" srcOrd="0" destOrd="0" presId="urn:microsoft.com/office/officeart/2005/8/layout/equation1"/>
    <dgm:cxn modelId="{8BCA9D70-EC06-45AF-83E5-53B6D96601DE}" type="presOf" srcId="{E8F4A70B-C2AC-4638-847A-7C7AD0728E62}" destId="{06F9C9AC-E99B-47B7-BB98-809CCF31559E}" srcOrd="0" destOrd="0" presId="urn:microsoft.com/office/officeart/2005/8/layout/equation1"/>
    <dgm:cxn modelId="{9547D1BB-5195-4408-93DA-0FFB680F0BCE}" type="presOf" srcId="{F2080F31-7E7C-48D9-B2CA-C45441221181}" destId="{ECFF567D-8AE0-41E2-A358-57B26F812DE4}" srcOrd="0" destOrd="0" presId="urn:microsoft.com/office/officeart/2005/8/layout/equation1"/>
    <dgm:cxn modelId="{5CA288D9-11AB-4D7D-87BF-FD54211A6EE3}" srcId="{F2080F31-7E7C-48D9-B2CA-C45441221181}" destId="{6D31C966-C3F0-47F3-8E1E-F7D874C997E2}" srcOrd="0" destOrd="0" parTransId="{0753724D-13C2-47F4-8474-0006C03D861A}" sibTransId="{9D192E1F-92C3-4CF8-9412-2A25F3C92B66}"/>
    <dgm:cxn modelId="{ACF2E1CA-75C8-4F6E-9E31-80578AE664AE}" srcId="{F2080F31-7E7C-48D9-B2CA-C45441221181}" destId="{015F54B7-F1AE-4952-A3DB-15C3785B0CF2}" srcOrd="3" destOrd="0" parTransId="{63EBEBAD-11CC-48F5-91EE-C8D83F564965}" sibTransId="{850D4BC7-30A0-4561-B707-AEDC3E298953}"/>
    <dgm:cxn modelId="{43C97888-DA90-40D2-8F30-69CEBD11FCAF}" srcId="{F2080F31-7E7C-48D9-B2CA-C45441221181}" destId="{CC944722-5565-47A9-8528-DC7D95F02008}" srcOrd="1" destOrd="0" parTransId="{2D55213F-0B9F-4873-B32D-1B42729E27B9}" sibTransId="{988C7A29-5D74-4F9B-9F69-47DC3A6BE903}"/>
    <dgm:cxn modelId="{B1D89269-F9D6-42DE-9CC7-2C6155E1787A}" type="presOf" srcId="{9D192E1F-92C3-4CF8-9412-2A25F3C92B66}" destId="{1F97DC63-5B68-461D-8C8B-8E698C0E145C}" srcOrd="0" destOrd="0" presId="urn:microsoft.com/office/officeart/2005/8/layout/equation1"/>
    <dgm:cxn modelId="{5109AC86-7C57-419E-B131-386963209282}" type="presOf" srcId="{CC944722-5565-47A9-8528-DC7D95F02008}" destId="{3CB47E41-2E88-4471-AC31-FC81C3518815}" srcOrd="0" destOrd="0" presId="urn:microsoft.com/office/officeart/2005/8/layout/equation1"/>
    <dgm:cxn modelId="{4675B161-E452-4061-854A-0AF3FA93D190}" type="presOf" srcId="{015F54B7-F1AE-4952-A3DB-15C3785B0CF2}" destId="{8DC82F15-12FD-4511-A57D-99E8E7BFC299}" srcOrd="0" destOrd="0" presId="urn:microsoft.com/office/officeart/2005/8/layout/equation1"/>
    <dgm:cxn modelId="{53FD7B1A-A984-46C0-8EE0-2E38BECB0835}" type="presOf" srcId="{988C7A29-5D74-4F9B-9F69-47DC3A6BE903}" destId="{48AAE5C7-34D6-4758-B517-3E12EE6BC2B1}" srcOrd="0" destOrd="0" presId="urn:microsoft.com/office/officeart/2005/8/layout/equation1"/>
    <dgm:cxn modelId="{8767EC64-B3E8-40D3-B797-9D65A922AF0B}" type="presParOf" srcId="{ECFF567D-8AE0-41E2-A358-57B26F812DE4}" destId="{FD3F9D74-DDE4-4972-AEA0-EEA4CF97B9D6}" srcOrd="0" destOrd="0" presId="urn:microsoft.com/office/officeart/2005/8/layout/equation1"/>
    <dgm:cxn modelId="{A0AD641F-5CE5-4C7D-B614-86F34A506833}" type="presParOf" srcId="{ECFF567D-8AE0-41E2-A358-57B26F812DE4}" destId="{EFC19C15-D28F-4459-AE28-8B7658C255AB}" srcOrd="1" destOrd="0" presId="urn:microsoft.com/office/officeart/2005/8/layout/equation1"/>
    <dgm:cxn modelId="{679303B1-2091-4EBB-B95E-DAB518B8B283}" type="presParOf" srcId="{ECFF567D-8AE0-41E2-A358-57B26F812DE4}" destId="{1F97DC63-5B68-461D-8C8B-8E698C0E145C}" srcOrd="2" destOrd="0" presId="urn:microsoft.com/office/officeart/2005/8/layout/equation1"/>
    <dgm:cxn modelId="{4BE88C8E-4EE0-4420-82E7-34A3BE99ACD1}" type="presParOf" srcId="{ECFF567D-8AE0-41E2-A358-57B26F812DE4}" destId="{BA349E1A-0EC2-4880-8DF3-F50B0FF0824E}" srcOrd="3" destOrd="0" presId="urn:microsoft.com/office/officeart/2005/8/layout/equation1"/>
    <dgm:cxn modelId="{8A324E0A-EBF7-42AD-A7DB-B829A0825F81}" type="presParOf" srcId="{ECFF567D-8AE0-41E2-A358-57B26F812DE4}" destId="{3CB47E41-2E88-4471-AC31-FC81C3518815}" srcOrd="4" destOrd="0" presId="urn:microsoft.com/office/officeart/2005/8/layout/equation1"/>
    <dgm:cxn modelId="{C98C67C7-2ED9-4E4B-84EF-042E2F28B2B6}" type="presParOf" srcId="{ECFF567D-8AE0-41E2-A358-57B26F812DE4}" destId="{39FC368D-5711-4A0E-8B3C-9E9025E8679D}" srcOrd="5" destOrd="0" presId="urn:microsoft.com/office/officeart/2005/8/layout/equation1"/>
    <dgm:cxn modelId="{5D877549-BC4B-456B-B214-AB1247DF19F9}" type="presParOf" srcId="{ECFF567D-8AE0-41E2-A358-57B26F812DE4}" destId="{48AAE5C7-34D6-4758-B517-3E12EE6BC2B1}" srcOrd="6" destOrd="0" presId="urn:microsoft.com/office/officeart/2005/8/layout/equation1"/>
    <dgm:cxn modelId="{141DEB2D-CEF5-434F-90B8-1551FB2BCB37}" type="presParOf" srcId="{ECFF567D-8AE0-41E2-A358-57B26F812DE4}" destId="{39F410B0-F8C1-4347-8AA0-99027E6A0DC6}" srcOrd="7" destOrd="0" presId="urn:microsoft.com/office/officeart/2005/8/layout/equation1"/>
    <dgm:cxn modelId="{DBFB9752-FA4C-4E86-A9F9-0D698F97242C}" type="presParOf" srcId="{ECFF567D-8AE0-41E2-A358-57B26F812DE4}" destId="{06F9C9AC-E99B-47B7-BB98-809CCF31559E}" srcOrd="8" destOrd="0" presId="urn:microsoft.com/office/officeart/2005/8/layout/equation1"/>
    <dgm:cxn modelId="{57D8F062-E931-4BF4-8CED-0E030F34AB11}" type="presParOf" srcId="{ECFF567D-8AE0-41E2-A358-57B26F812DE4}" destId="{D08C752F-2EB5-4DBB-952A-AA760E692C0A}" srcOrd="9" destOrd="0" presId="urn:microsoft.com/office/officeart/2005/8/layout/equation1"/>
    <dgm:cxn modelId="{AC829D04-80A3-4D40-9832-791ADDD93F2D}" type="presParOf" srcId="{ECFF567D-8AE0-41E2-A358-57B26F812DE4}" destId="{3431D5DA-95D6-44D2-A5CA-B4FC68DF17F6}" srcOrd="10" destOrd="0" presId="urn:microsoft.com/office/officeart/2005/8/layout/equation1"/>
    <dgm:cxn modelId="{C5451EAF-A5E4-4E50-90B9-C62208862B14}" type="presParOf" srcId="{ECFF567D-8AE0-41E2-A358-57B26F812DE4}" destId="{03CD2A74-2E3D-4EA2-9FBA-93D84F79D10A}" srcOrd="11" destOrd="0" presId="urn:microsoft.com/office/officeart/2005/8/layout/equation1"/>
    <dgm:cxn modelId="{4EB5D7F1-9BCD-46F6-9B10-E665732F2079}" type="presParOf" srcId="{ECFF567D-8AE0-41E2-A358-57B26F812DE4}" destId="{8DC82F15-12FD-4511-A57D-99E8E7BFC299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CB7510-DCAB-4281-A6DE-78A36B71E3C0}" type="doc">
      <dgm:prSet loTypeId="urn:microsoft.com/office/officeart/2005/8/layout/default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99B2E2B-DD20-4D17-8BFD-3FD74A5F8FEE}">
      <dgm:prSet/>
      <dgm:spPr/>
      <dgm:t>
        <a:bodyPr/>
        <a:lstStyle/>
        <a:p>
          <a:pPr rtl="0"/>
          <a:r>
            <a:rPr lang="en-US" dirty="0" smtClean="0"/>
            <a:t>Student learning as the ultimate goal</a:t>
          </a:r>
          <a:endParaRPr lang="en-US" dirty="0"/>
        </a:p>
      </dgm:t>
    </dgm:pt>
    <dgm:pt modelId="{560FB1AF-72C4-488A-A771-98BF2457DC6D}" type="parTrans" cxnId="{2EC9DA07-7806-48CD-AE2D-8D2EE77982EF}">
      <dgm:prSet/>
      <dgm:spPr/>
      <dgm:t>
        <a:bodyPr/>
        <a:lstStyle/>
        <a:p>
          <a:endParaRPr lang="en-US"/>
        </a:p>
      </dgm:t>
    </dgm:pt>
    <dgm:pt modelId="{EDCB29C3-E02C-48F9-8370-2B5B8D81C21A}" type="sibTrans" cxnId="{2EC9DA07-7806-48CD-AE2D-8D2EE77982EF}">
      <dgm:prSet/>
      <dgm:spPr/>
      <dgm:t>
        <a:bodyPr/>
        <a:lstStyle/>
        <a:p>
          <a:endParaRPr lang="en-US"/>
        </a:p>
      </dgm:t>
    </dgm:pt>
    <dgm:pt modelId="{8DE89EAB-6296-426E-89AB-33C53E8561D5}">
      <dgm:prSet/>
      <dgm:spPr/>
      <dgm:t>
        <a:bodyPr/>
        <a:lstStyle/>
        <a:p>
          <a:pPr rtl="0">
            <a:spcAft>
              <a:spcPts val="0"/>
            </a:spcAft>
          </a:pPr>
          <a:r>
            <a:rPr lang="en-US" dirty="0" smtClean="0"/>
            <a:t>What students should learn </a:t>
          </a:r>
        </a:p>
        <a:p>
          <a:pPr rtl="0">
            <a:spcAft>
              <a:spcPct val="35000"/>
            </a:spcAft>
          </a:pPr>
          <a:r>
            <a:rPr lang="en-US" dirty="0" smtClean="0"/>
            <a:t>(and </a:t>
          </a:r>
          <a:r>
            <a:rPr lang="en-US" u="sng" dirty="0" smtClean="0"/>
            <a:t>why!</a:t>
          </a:r>
          <a:r>
            <a:rPr lang="en-US" dirty="0" smtClean="0"/>
            <a:t>)</a:t>
          </a:r>
          <a:endParaRPr lang="en-US" dirty="0"/>
        </a:p>
      </dgm:t>
    </dgm:pt>
    <dgm:pt modelId="{DC3422DB-784C-4A93-978A-E9FE61C069B8}" type="parTrans" cxnId="{7B5793AF-B00B-4A83-A70C-4EFD477ABBAC}">
      <dgm:prSet/>
      <dgm:spPr/>
      <dgm:t>
        <a:bodyPr/>
        <a:lstStyle/>
        <a:p>
          <a:endParaRPr lang="en-US"/>
        </a:p>
      </dgm:t>
    </dgm:pt>
    <dgm:pt modelId="{2E8DDBCA-CB1D-4B7A-AE6C-FCA8C7BBD737}" type="sibTrans" cxnId="{7B5793AF-B00B-4A83-A70C-4EFD477ABBAC}">
      <dgm:prSet/>
      <dgm:spPr/>
      <dgm:t>
        <a:bodyPr/>
        <a:lstStyle/>
        <a:p>
          <a:endParaRPr lang="en-US"/>
        </a:p>
      </dgm:t>
    </dgm:pt>
    <dgm:pt modelId="{1CF1B5EB-2256-4266-9BCF-05B1BB5DEDE9}">
      <dgm:prSet/>
      <dgm:spPr/>
      <dgm:t>
        <a:bodyPr/>
        <a:lstStyle/>
        <a:p>
          <a:pPr rtl="0"/>
          <a:r>
            <a:rPr lang="en-US" dirty="0" smtClean="0"/>
            <a:t>Aligning goals, activities, and assessments</a:t>
          </a:r>
          <a:endParaRPr lang="en-US" dirty="0"/>
        </a:p>
      </dgm:t>
    </dgm:pt>
    <dgm:pt modelId="{FA757A71-71F6-49DD-AA5E-3493BC433A65}" type="parTrans" cxnId="{B0E21326-12C4-4E91-88CE-8A3AE8DA04A9}">
      <dgm:prSet/>
      <dgm:spPr/>
      <dgm:t>
        <a:bodyPr/>
        <a:lstStyle/>
        <a:p>
          <a:endParaRPr lang="en-US"/>
        </a:p>
      </dgm:t>
    </dgm:pt>
    <dgm:pt modelId="{F200F006-B46F-48BF-B618-374FA0B3A007}" type="sibTrans" cxnId="{B0E21326-12C4-4E91-88CE-8A3AE8DA04A9}">
      <dgm:prSet/>
      <dgm:spPr/>
      <dgm:t>
        <a:bodyPr/>
        <a:lstStyle/>
        <a:p>
          <a:endParaRPr lang="en-US"/>
        </a:p>
      </dgm:t>
    </dgm:pt>
    <dgm:pt modelId="{875AF235-9A10-4216-99BF-34D325ABD3D6}">
      <dgm:prSet/>
      <dgm:spPr/>
      <dgm:t>
        <a:bodyPr/>
        <a:lstStyle/>
        <a:p>
          <a:pPr rtl="0"/>
          <a:r>
            <a:rPr lang="en-US" dirty="0" smtClean="0"/>
            <a:t>Balancing content and creation</a:t>
          </a:r>
          <a:endParaRPr lang="en-US" dirty="0"/>
        </a:p>
      </dgm:t>
    </dgm:pt>
    <dgm:pt modelId="{92EA9308-9FB0-4669-B00A-480BDCCCE45A}" type="parTrans" cxnId="{DD9D3281-6E51-482C-863E-6164B7A2ECB7}">
      <dgm:prSet/>
      <dgm:spPr/>
      <dgm:t>
        <a:bodyPr/>
        <a:lstStyle/>
        <a:p>
          <a:endParaRPr lang="en-US"/>
        </a:p>
      </dgm:t>
    </dgm:pt>
    <dgm:pt modelId="{C77185A8-63E2-4358-B293-4B5362E5C41D}" type="sibTrans" cxnId="{DD9D3281-6E51-482C-863E-6164B7A2ECB7}">
      <dgm:prSet/>
      <dgm:spPr/>
      <dgm:t>
        <a:bodyPr/>
        <a:lstStyle/>
        <a:p>
          <a:endParaRPr lang="en-US"/>
        </a:p>
      </dgm:t>
    </dgm:pt>
    <dgm:pt modelId="{E8E31DF1-6543-4885-B9F3-79B905347C7F}">
      <dgm:prSet/>
      <dgm:spPr/>
      <dgm:t>
        <a:bodyPr/>
        <a:lstStyle/>
        <a:p>
          <a:pPr rtl="0"/>
          <a:r>
            <a:rPr lang="en-US" dirty="0" smtClean="0"/>
            <a:t>Needs of students as learners and as people</a:t>
          </a:r>
          <a:endParaRPr lang="en-US" dirty="0"/>
        </a:p>
      </dgm:t>
    </dgm:pt>
    <dgm:pt modelId="{91C1D40C-C9A1-4624-A78B-57C9ADCB8682}" type="parTrans" cxnId="{2786A8AD-B9C5-4F51-B373-D2EA6D869B69}">
      <dgm:prSet/>
      <dgm:spPr/>
      <dgm:t>
        <a:bodyPr/>
        <a:lstStyle/>
        <a:p>
          <a:endParaRPr lang="en-US"/>
        </a:p>
      </dgm:t>
    </dgm:pt>
    <dgm:pt modelId="{DF6DD9F2-1D5F-43F0-A997-C76664C9DD42}" type="sibTrans" cxnId="{2786A8AD-B9C5-4F51-B373-D2EA6D869B69}">
      <dgm:prSet/>
      <dgm:spPr/>
      <dgm:t>
        <a:bodyPr/>
        <a:lstStyle/>
        <a:p>
          <a:endParaRPr lang="en-US"/>
        </a:p>
      </dgm:t>
    </dgm:pt>
    <dgm:pt modelId="{52B79E5F-668E-4242-BA9B-B671C728E954}">
      <dgm:prSet/>
      <dgm:spPr/>
      <dgm:t>
        <a:bodyPr/>
        <a:lstStyle/>
        <a:p>
          <a:pPr rtl="0"/>
          <a:r>
            <a:rPr lang="en-US" dirty="0" smtClean="0"/>
            <a:t>The “big picture” of a course</a:t>
          </a:r>
          <a:endParaRPr lang="en-US" dirty="0"/>
        </a:p>
      </dgm:t>
    </dgm:pt>
    <dgm:pt modelId="{B36E9535-5F63-4095-9E66-B337117DBF07}" type="parTrans" cxnId="{261D6735-A52D-4CAC-9AD6-6601225E1960}">
      <dgm:prSet/>
      <dgm:spPr/>
      <dgm:t>
        <a:bodyPr/>
        <a:lstStyle/>
        <a:p>
          <a:endParaRPr lang="en-US"/>
        </a:p>
      </dgm:t>
    </dgm:pt>
    <dgm:pt modelId="{2106C87B-7592-44B1-9B76-DAA4C5C2BE02}" type="sibTrans" cxnId="{261D6735-A52D-4CAC-9AD6-6601225E1960}">
      <dgm:prSet/>
      <dgm:spPr/>
      <dgm:t>
        <a:bodyPr/>
        <a:lstStyle/>
        <a:p>
          <a:endParaRPr lang="en-US"/>
        </a:p>
      </dgm:t>
    </dgm:pt>
    <dgm:pt modelId="{BDA8371F-D62C-4199-A566-23F3D2C03251}" type="pres">
      <dgm:prSet presAssocID="{F6CB7510-DCAB-4281-A6DE-78A36B71E3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B2E48D-EF2B-42BA-AAE4-E17CC07D0EB5}" type="pres">
      <dgm:prSet presAssocID="{299B2E2B-DD20-4D17-8BFD-3FD74A5F8FE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B651F-CB79-4B96-A551-A8357224CEDE}" type="pres">
      <dgm:prSet presAssocID="{EDCB29C3-E02C-48F9-8370-2B5B8D81C21A}" presName="sibTrans" presStyleCnt="0"/>
      <dgm:spPr/>
    </dgm:pt>
    <dgm:pt modelId="{68383225-4F2C-4A0E-969E-012895A145B7}" type="pres">
      <dgm:prSet presAssocID="{8DE89EAB-6296-426E-89AB-33C53E8561D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05EBD-0FF9-4E60-A47F-3585B881DEFE}" type="pres">
      <dgm:prSet presAssocID="{2E8DDBCA-CB1D-4B7A-AE6C-FCA8C7BBD737}" presName="sibTrans" presStyleCnt="0"/>
      <dgm:spPr/>
    </dgm:pt>
    <dgm:pt modelId="{C66A7782-E038-4998-83E1-EE1EB5A8B76C}" type="pres">
      <dgm:prSet presAssocID="{1CF1B5EB-2256-4266-9BCF-05B1BB5DEDE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96041-835C-45C1-945C-CD111D6FC2E4}" type="pres">
      <dgm:prSet presAssocID="{F200F006-B46F-48BF-B618-374FA0B3A007}" presName="sibTrans" presStyleCnt="0"/>
      <dgm:spPr/>
    </dgm:pt>
    <dgm:pt modelId="{7650803B-5368-4DE9-A0A3-5056413D4ABA}" type="pres">
      <dgm:prSet presAssocID="{875AF235-9A10-4216-99BF-34D325ABD3D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E5685E-7FC8-41A9-BC15-F779FB1234DD}" type="pres">
      <dgm:prSet presAssocID="{C77185A8-63E2-4358-B293-4B5362E5C41D}" presName="sibTrans" presStyleCnt="0"/>
      <dgm:spPr/>
    </dgm:pt>
    <dgm:pt modelId="{8098D44B-D63A-49DB-B0A0-FF429825468C}" type="pres">
      <dgm:prSet presAssocID="{E8E31DF1-6543-4885-B9F3-79B905347C7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5C1C7-2C9E-4296-8D7A-882A593E6743}" type="pres">
      <dgm:prSet presAssocID="{DF6DD9F2-1D5F-43F0-A997-C76664C9DD42}" presName="sibTrans" presStyleCnt="0"/>
      <dgm:spPr/>
    </dgm:pt>
    <dgm:pt modelId="{983D09AA-CD1E-4179-9422-9F1C186A4382}" type="pres">
      <dgm:prSet presAssocID="{52B79E5F-668E-4242-BA9B-B671C728E95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5A48C3-08CA-474F-BA5A-11FFA5124444}" type="presOf" srcId="{F6CB7510-DCAB-4281-A6DE-78A36B71E3C0}" destId="{BDA8371F-D62C-4199-A566-23F3D2C03251}" srcOrd="0" destOrd="0" presId="urn:microsoft.com/office/officeart/2005/8/layout/default#1"/>
    <dgm:cxn modelId="{86ECC763-96C2-4AE3-9A81-53D6BCDF4706}" type="presOf" srcId="{8DE89EAB-6296-426E-89AB-33C53E8561D5}" destId="{68383225-4F2C-4A0E-969E-012895A145B7}" srcOrd="0" destOrd="0" presId="urn:microsoft.com/office/officeart/2005/8/layout/default#1"/>
    <dgm:cxn modelId="{261D6735-A52D-4CAC-9AD6-6601225E1960}" srcId="{F6CB7510-DCAB-4281-A6DE-78A36B71E3C0}" destId="{52B79E5F-668E-4242-BA9B-B671C728E954}" srcOrd="5" destOrd="0" parTransId="{B36E9535-5F63-4095-9E66-B337117DBF07}" sibTransId="{2106C87B-7592-44B1-9B76-DAA4C5C2BE02}"/>
    <dgm:cxn modelId="{012768EC-002F-456D-AA90-DAACFB58BF13}" type="presOf" srcId="{52B79E5F-668E-4242-BA9B-B671C728E954}" destId="{983D09AA-CD1E-4179-9422-9F1C186A4382}" srcOrd="0" destOrd="0" presId="urn:microsoft.com/office/officeart/2005/8/layout/default#1"/>
    <dgm:cxn modelId="{A4151675-757B-42BB-A212-F1CF498CD0CB}" type="presOf" srcId="{E8E31DF1-6543-4885-B9F3-79B905347C7F}" destId="{8098D44B-D63A-49DB-B0A0-FF429825468C}" srcOrd="0" destOrd="0" presId="urn:microsoft.com/office/officeart/2005/8/layout/default#1"/>
    <dgm:cxn modelId="{DD9D3281-6E51-482C-863E-6164B7A2ECB7}" srcId="{F6CB7510-DCAB-4281-A6DE-78A36B71E3C0}" destId="{875AF235-9A10-4216-99BF-34D325ABD3D6}" srcOrd="3" destOrd="0" parTransId="{92EA9308-9FB0-4669-B00A-480BDCCCE45A}" sibTransId="{C77185A8-63E2-4358-B293-4B5362E5C41D}"/>
    <dgm:cxn modelId="{2EC9DA07-7806-48CD-AE2D-8D2EE77982EF}" srcId="{F6CB7510-DCAB-4281-A6DE-78A36B71E3C0}" destId="{299B2E2B-DD20-4D17-8BFD-3FD74A5F8FEE}" srcOrd="0" destOrd="0" parTransId="{560FB1AF-72C4-488A-A771-98BF2457DC6D}" sibTransId="{EDCB29C3-E02C-48F9-8370-2B5B8D81C21A}"/>
    <dgm:cxn modelId="{B0E21326-12C4-4E91-88CE-8A3AE8DA04A9}" srcId="{F6CB7510-DCAB-4281-A6DE-78A36B71E3C0}" destId="{1CF1B5EB-2256-4266-9BCF-05B1BB5DEDE9}" srcOrd="2" destOrd="0" parTransId="{FA757A71-71F6-49DD-AA5E-3493BC433A65}" sibTransId="{F200F006-B46F-48BF-B618-374FA0B3A007}"/>
    <dgm:cxn modelId="{EC686EF8-5E36-41EB-AB53-BD16C2BCB0E1}" type="presOf" srcId="{875AF235-9A10-4216-99BF-34D325ABD3D6}" destId="{7650803B-5368-4DE9-A0A3-5056413D4ABA}" srcOrd="0" destOrd="0" presId="urn:microsoft.com/office/officeart/2005/8/layout/default#1"/>
    <dgm:cxn modelId="{2786A8AD-B9C5-4F51-B373-D2EA6D869B69}" srcId="{F6CB7510-DCAB-4281-A6DE-78A36B71E3C0}" destId="{E8E31DF1-6543-4885-B9F3-79B905347C7F}" srcOrd="4" destOrd="0" parTransId="{91C1D40C-C9A1-4624-A78B-57C9ADCB8682}" sibTransId="{DF6DD9F2-1D5F-43F0-A997-C76664C9DD42}"/>
    <dgm:cxn modelId="{7B5793AF-B00B-4A83-A70C-4EFD477ABBAC}" srcId="{F6CB7510-DCAB-4281-A6DE-78A36B71E3C0}" destId="{8DE89EAB-6296-426E-89AB-33C53E8561D5}" srcOrd="1" destOrd="0" parTransId="{DC3422DB-784C-4A93-978A-E9FE61C069B8}" sibTransId="{2E8DDBCA-CB1D-4B7A-AE6C-FCA8C7BBD737}"/>
    <dgm:cxn modelId="{0193000A-F152-437E-9413-1A7AB9FD814F}" type="presOf" srcId="{299B2E2B-DD20-4D17-8BFD-3FD74A5F8FEE}" destId="{5BB2E48D-EF2B-42BA-AAE4-E17CC07D0EB5}" srcOrd="0" destOrd="0" presId="urn:microsoft.com/office/officeart/2005/8/layout/default#1"/>
    <dgm:cxn modelId="{80111C8E-4D64-46EB-9D34-F018C76E9115}" type="presOf" srcId="{1CF1B5EB-2256-4266-9BCF-05B1BB5DEDE9}" destId="{C66A7782-E038-4998-83E1-EE1EB5A8B76C}" srcOrd="0" destOrd="0" presId="urn:microsoft.com/office/officeart/2005/8/layout/default#1"/>
    <dgm:cxn modelId="{45B9F7B8-A5D1-4294-81F2-12CA4C0A1182}" type="presParOf" srcId="{BDA8371F-D62C-4199-A566-23F3D2C03251}" destId="{5BB2E48D-EF2B-42BA-AAE4-E17CC07D0EB5}" srcOrd="0" destOrd="0" presId="urn:microsoft.com/office/officeart/2005/8/layout/default#1"/>
    <dgm:cxn modelId="{2086F3F7-83D1-4C54-AC20-6941092C1635}" type="presParOf" srcId="{BDA8371F-D62C-4199-A566-23F3D2C03251}" destId="{4FBB651F-CB79-4B96-A551-A8357224CEDE}" srcOrd="1" destOrd="0" presId="urn:microsoft.com/office/officeart/2005/8/layout/default#1"/>
    <dgm:cxn modelId="{BF4E1F12-ABD6-422F-A7A2-D5CDF92BAE4E}" type="presParOf" srcId="{BDA8371F-D62C-4199-A566-23F3D2C03251}" destId="{68383225-4F2C-4A0E-969E-012895A145B7}" srcOrd="2" destOrd="0" presId="urn:microsoft.com/office/officeart/2005/8/layout/default#1"/>
    <dgm:cxn modelId="{837A45F5-4F6F-45FC-85EC-46FB4D944849}" type="presParOf" srcId="{BDA8371F-D62C-4199-A566-23F3D2C03251}" destId="{05B05EBD-0FF9-4E60-A47F-3585B881DEFE}" srcOrd="3" destOrd="0" presId="urn:microsoft.com/office/officeart/2005/8/layout/default#1"/>
    <dgm:cxn modelId="{F49DBABD-A2FB-493F-BC10-0A82C4FFD07F}" type="presParOf" srcId="{BDA8371F-D62C-4199-A566-23F3D2C03251}" destId="{C66A7782-E038-4998-83E1-EE1EB5A8B76C}" srcOrd="4" destOrd="0" presId="urn:microsoft.com/office/officeart/2005/8/layout/default#1"/>
    <dgm:cxn modelId="{699C551A-4F90-42F6-8FE2-ED74FA08EAA4}" type="presParOf" srcId="{BDA8371F-D62C-4199-A566-23F3D2C03251}" destId="{4F896041-835C-45C1-945C-CD111D6FC2E4}" srcOrd="5" destOrd="0" presId="urn:microsoft.com/office/officeart/2005/8/layout/default#1"/>
    <dgm:cxn modelId="{8BEFA5ED-5D06-4FC9-84FE-F2639684C362}" type="presParOf" srcId="{BDA8371F-D62C-4199-A566-23F3D2C03251}" destId="{7650803B-5368-4DE9-A0A3-5056413D4ABA}" srcOrd="6" destOrd="0" presId="urn:microsoft.com/office/officeart/2005/8/layout/default#1"/>
    <dgm:cxn modelId="{D8DF0220-968B-4B2E-B04C-D79AD591D96B}" type="presParOf" srcId="{BDA8371F-D62C-4199-A566-23F3D2C03251}" destId="{F4E5685E-7FC8-41A9-BC15-F779FB1234DD}" srcOrd="7" destOrd="0" presId="urn:microsoft.com/office/officeart/2005/8/layout/default#1"/>
    <dgm:cxn modelId="{5EED1CD4-2F6D-4EBE-8722-A3046FD9A350}" type="presParOf" srcId="{BDA8371F-D62C-4199-A566-23F3D2C03251}" destId="{8098D44B-D63A-49DB-B0A0-FF429825468C}" srcOrd="8" destOrd="0" presId="urn:microsoft.com/office/officeart/2005/8/layout/default#1"/>
    <dgm:cxn modelId="{DF2A62C7-2FD9-4D7B-9EC2-D2CD86680D56}" type="presParOf" srcId="{BDA8371F-D62C-4199-A566-23F3D2C03251}" destId="{8935C1C7-2C9E-4296-8D7A-882A593E6743}" srcOrd="9" destOrd="0" presId="urn:microsoft.com/office/officeart/2005/8/layout/default#1"/>
    <dgm:cxn modelId="{5B773261-64F4-4A13-8D5A-9E792221F294}" type="presParOf" srcId="{BDA8371F-D62C-4199-A566-23F3D2C03251}" destId="{983D09AA-CD1E-4179-9422-9F1C186A4382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9F3167-EE34-494A-ABC1-C285AE599E22}" type="doc">
      <dgm:prSet loTypeId="urn:microsoft.com/office/officeart/2011/layout/TabLis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111DBFB-EED1-413E-AC6C-C9B6173022DF}">
      <dgm:prSet phldrT="[Text]"/>
      <dgm:spPr>
        <a:solidFill>
          <a:schemeClr val="bg2">
            <a:lumMod val="95000"/>
            <a:lumOff val="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1890-1930</a:t>
          </a:r>
          <a:endParaRPr lang="en-US" dirty="0">
            <a:solidFill>
              <a:schemeClr val="tx1"/>
            </a:solidFill>
          </a:endParaRPr>
        </a:p>
      </dgm:t>
    </dgm:pt>
    <dgm:pt modelId="{2B663955-192E-475A-A48E-3C76B7204D42}" type="parTrans" cxnId="{6BB5099A-7085-4E78-AA97-07E618DF277E}">
      <dgm:prSet/>
      <dgm:spPr/>
      <dgm:t>
        <a:bodyPr/>
        <a:lstStyle/>
        <a:p>
          <a:endParaRPr lang="en-US"/>
        </a:p>
      </dgm:t>
    </dgm:pt>
    <dgm:pt modelId="{C6C12E43-9AF4-451E-A02A-F060261B5B44}" type="sibTrans" cxnId="{6BB5099A-7085-4E78-AA97-07E618DF277E}">
      <dgm:prSet/>
      <dgm:spPr/>
      <dgm:t>
        <a:bodyPr/>
        <a:lstStyle/>
        <a:p>
          <a:endParaRPr lang="en-US"/>
        </a:p>
      </dgm:t>
    </dgm:pt>
    <dgm:pt modelId="{C11AB13D-DE97-4F7A-8F5C-A51F3C3FBAA9}">
      <dgm:prSet phldrT="[Text]"/>
      <dgm:spPr/>
      <dgm:t>
        <a:bodyPr/>
        <a:lstStyle/>
        <a:p>
          <a:r>
            <a:rPr lang="en-US" b="1" cap="none" spc="0" dirty="0" smtClean="0">
              <a:ln w="10160">
                <a:prstDash val="solid"/>
              </a:ln>
              <a:solidFill>
                <a:schemeClr val="tx1">
                  <a:lumMod val="8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Progressive Era</a:t>
          </a:r>
          <a:endParaRPr lang="en-US" b="1" cap="none" spc="0" dirty="0">
            <a:ln w="10160">
              <a:prstDash val="solid"/>
            </a:ln>
            <a:solidFill>
              <a:schemeClr val="tx1">
                <a:lumMod val="85000"/>
              </a:schemeClr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gm:t>
    </dgm:pt>
    <dgm:pt modelId="{051CCBAF-1042-41B6-A776-88DB710E20B3}" type="parTrans" cxnId="{C3986BCD-887D-4111-A22B-03CD432011B6}">
      <dgm:prSet/>
      <dgm:spPr/>
      <dgm:t>
        <a:bodyPr/>
        <a:lstStyle/>
        <a:p>
          <a:endParaRPr lang="en-US"/>
        </a:p>
      </dgm:t>
    </dgm:pt>
    <dgm:pt modelId="{5348F13F-48C2-4736-9AE4-D9CE9D316864}" type="sibTrans" cxnId="{C3986BCD-887D-4111-A22B-03CD432011B6}">
      <dgm:prSet/>
      <dgm:spPr/>
      <dgm:t>
        <a:bodyPr/>
        <a:lstStyle/>
        <a:p>
          <a:endParaRPr lang="en-US"/>
        </a:p>
      </dgm:t>
    </dgm:pt>
    <dgm:pt modelId="{DE7356C6-4F47-4B17-BBD3-89343EC27858}">
      <dgm:prSet phldrT="[Text]"/>
      <dgm:spPr/>
      <dgm:t>
        <a:bodyPr/>
        <a:lstStyle/>
        <a:p>
          <a:r>
            <a:rPr lang="en-US" dirty="0" smtClean="0"/>
            <a:t>Need for more and better education (urbanization)</a:t>
          </a:r>
          <a:endParaRPr lang="en-US" dirty="0"/>
        </a:p>
      </dgm:t>
    </dgm:pt>
    <dgm:pt modelId="{57BEF3C0-2B92-4865-9AFB-7D0457A86857}" type="parTrans" cxnId="{9FA83E67-7149-4CDB-9499-6FE782303C25}">
      <dgm:prSet/>
      <dgm:spPr/>
      <dgm:t>
        <a:bodyPr/>
        <a:lstStyle/>
        <a:p>
          <a:endParaRPr lang="en-US"/>
        </a:p>
      </dgm:t>
    </dgm:pt>
    <dgm:pt modelId="{3C91ED9A-5CDE-455D-B449-525EFAE868A2}" type="sibTrans" cxnId="{9FA83E67-7149-4CDB-9499-6FE782303C25}">
      <dgm:prSet/>
      <dgm:spPr/>
      <dgm:t>
        <a:bodyPr/>
        <a:lstStyle/>
        <a:p>
          <a:endParaRPr lang="en-US"/>
        </a:p>
      </dgm:t>
    </dgm:pt>
    <dgm:pt modelId="{F0622F5D-84FB-4A27-A728-0AAC11CB715C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1930-1950</a:t>
          </a:r>
          <a:endParaRPr lang="en-US" dirty="0">
            <a:solidFill>
              <a:schemeClr val="tx1"/>
            </a:solidFill>
          </a:endParaRPr>
        </a:p>
      </dgm:t>
    </dgm:pt>
    <dgm:pt modelId="{89D152A3-F8EF-4698-8E83-DE2C5B95D974}" type="parTrans" cxnId="{F091964A-0039-4E56-A969-069DD961461B}">
      <dgm:prSet/>
      <dgm:spPr/>
      <dgm:t>
        <a:bodyPr/>
        <a:lstStyle/>
        <a:p>
          <a:endParaRPr lang="en-US"/>
        </a:p>
      </dgm:t>
    </dgm:pt>
    <dgm:pt modelId="{B47347C1-ACA2-4D87-9444-965B653FBA91}" type="sibTrans" cxnId="{F091964A-0039-4E56-A969-069DD961461B}">
      <dgm:prSet/>
      <dgm:spPr/>
      <dgm:t>
        <a:bodyPr/>
        <a:lstStyle/>
        <a:p>
          <a:endParaRPr lang="en-US"/>
        </a:p>
      </dgm:t>
    </dgm:pt>
    <dgm:pt modelId="{28A0DCF0-5D86-4B2B-8DF1-EF52FE103ABD}">
      <dgm:prSet phldrT="[Text]"/>
      <dgm:spPr/>
      <dgm:t>
        <a:bodyPr/>
        <a:lstStyle/>
        <a:p>
          <a:r>
            <a:rPr lang="en-US" b="1" i="0" cap="none" spc="0" dirty="0" smtClean="0">
              <a:ln w="10160">
                <a:prstDash val="solid"/>
              </a:ln>
              <a:solidFill>
                <a:srgbClr val="9BCD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Great Depression</a:t>
          </a:r>
          <a:endParaRPr lang="en-US" b="1" i="0" cap="none" spc="0" dirty="0">
            <a:ln w="10160">
              <a:prstDash val="solid"/>
            </a:ln>
            <a:solidFill>
              <a:srgbClr val="9BCD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gm:t>
    </dgm:pt>
    <dgm:pt modelId="{35FD268C-53A3-4FC0-A233-78594CB96DE8}" type="parTrans" cxnId="{8075C630-4342-4C41-9635-3A3C615E7611}">
      <dgm:prSet/>
      <dgm:spPr/>
      <dgm:t>
        <a:bodyPr/>
        <a:lstStyle/>
        <a:p>
          <a:endParaRPr lang="en-US"/>
        </a:p>
      </dgm:t>
    </dgm:pt>
    <dgm:pt modelId="{08BC3079-A6BC-43CA-9334-503BB80E6678}" type="sibTrans" cxnId="{8075C630-4342-4C41-9635-3A3C615E7611}">
      <dgm:prSet/>
      <dgm:spPr/>
      <dgm:t>
        <a:bodyPr/>
        <a:lstStyle/>
        <a:p>
          <a:endParaRPr lang="en-US"/>
        </a:p>
      </dgm:t>
    </dgm:pt>
    <dgm:pt modelId="{29AB885F-5F61-4E86-83B7-3EB3664B4AB1}">
      <dgm:prSet phldrT="[Text]"/>
      <dgm:spPr/>
      <dgm:t>
        <a:bodyPr/>
        <a:lstStyle/>
        <a:p>
          <a:r>
            <a:rPr lang="en-US" dirty="0" smtClean="0"/>
            <a:t>High unemployment fuels need to reeducate adults for careers</a:t>
          </a:r>
          <a:endParaRPr lang="en-US" dirty="0"/>
        </a:p>
      </dgm:t>
    </dgm:pt>
    <dgm:pt modelId="{AA70AD47-EF36-4B48-888F-D5263D06BBBA}" type="parTrans" cxnId="{2E7AC04A-8392-4FF9-B5C0-585CBDDFE623}">
      <dgm:prSet/>
      <dgm:spPr/>
      <dgm:t>
        <a:bodyPr/>
        <a:lstStyle/>
        <a:p>
          <a:endParaRPr lang="en-US"/>
        </a:p>
      </dgm:t>
    </dgm:pt>
    <dgm:pt modelId="{7A1E68F6-D1B4-43B6-8B14-813B59F51294}" type="sibTrans" cxnId="{2E7AC04A-8392-4FF9-B5C0-585CBDDFE623}">
      <dgm:prSet/>
      <dgm:spPr/>
      <dgm:t>
        <a:bodyPr/>
        <a:lstStyle/>
        <a:p>
          <a:endParaRPr lang="en-US"/>
        </a:p>
      </dgm:t>
    </dgm:pt>
    <dgm:pt modelId="{7DF1E78D-1C2A-4A9D-A10C-4B4AC6AEFC1C}">
      <dgm:prSet phldrT="[Text]"/>
      <dgm:spPr>
        <a:solidFill>
          <a:srgbClr val="660033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1950-1970</a:t>
          </a:r>
          <a:endParaRPr lang="en-US" dirty="0">
            <a:solidFill>
              <a:schemeClr val="bg1"/>
            </a:solidFill>
          </a:endParaRPr>
        </a:p>
      </dgm:t>
    </dgm:pt>
    <dgm:pt modelId="{E156C6F8-B9A5-4B17-8168-37911A27BA9D}" type="parTrans" cxnId="{74DC9B99-ABFD-4188-945D-A70CBDB046EF}">
      <dgm:prSet/>
      <dgm:spPr/>
      <dgm:t>
        <a:bodyPr/>
        <a:lstStyle/>
        <a:p>
          <a:endParaRPr lang="en-US"/>
        </a:p>
      </dgm:t>
    </dgm:pt>
    <dgm:pt modelId="{65C30340-678A-4A94-AD8A-056D95576CDF}" type="sibTrans" cxnId="{74DC9B99-ABFD-4188-945D-A70CBDB046EF}">
      <dgm:prSet/>
      <dgm:spPr/>
      <dgm:t>
        <a:bodyPr/>
        <a:lstStyle/>
        <a:p>
          <a:endParaRPr lang="en-US"/>
        </a:p>
      </dgm:t>
    </dgm:pt>
    <dgm:pt modelId="{0EFE6FC8-BA30-4286-8C3F-F36DC775A367}">
      <dgm:prSet phldrT="[Text]"/>
      <dgm:spPr/>
      <dgm:t>
        <a:bodyPr/>
        <a:lstStyle/>
        <a:p>
          <a:r>
            <a:rPr lang="en-US" b="1" cap="none" spc="0" dirty="0" smtClean="0">
              <a:ln w="10160"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Andragogy Returns</a:t>
          </a:r>
          <a:endParaRPr lang="en-US" b="1" cap="none" spc="0" dirty="0">
            <a:ln w="10160">
              <a:prstDash val="solid"/>
            </a:ln>
            <a:solidFill>
              <a:schemeClr val="accent2">
                <a:lumMod val="50000"/>
              </a:schemeClr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gm:t>
    </dgm:pt>
    <dgm:pt modelId="{1E4AD3FB-E688-4864-9AAE-18605B8ED569}" type="parTrans" cxnId="{3F8B776F-C717-4C74-803C-D60B9645AC79}">
      <dgm:prSet/>
      <dgm:spPr/>
      <dgm:t>
        <a:bodyPr/>
        <a:lstStyle/>
        <a:p>
          <a:endParaRPr lang="en-US"/>
        </a:p>
      </dgm:t>
    </dgm:pt>
    <dgm:pt modelId="{2D584A36-380F-464B-A132-93C14F03209B}" type="sibTrans" cxnId="{3F8B776F-C717-4C74-803C-D60B9645AC79}">
      <dgm:prSet/>
      <dgm:spPr/>
      <dgm:t>
        <a:bodyPr/>
        <a:lstStyle/>
        <a:p>
          <a:endParaRPr lang="en-US"/>
        </a:p>
      </dgm:t>
    </dgm:pt>
    <dgm:pt modelId="{38A1A8F3-61E9-4096-86C7-73022F90F035}">
      <dgm:prSet phldrT="[Text]"/>
      <dgm:spPr/>
      <dgm:t>
        <a:bodyPr/>
        <a:lstStyle/>
        <a:p>
          <a:r>
            <a:rPr lang="en-US" dirty="0" smtClean="0"/>
            <a:t>Malcolm Knowles publishes </a:t>
          </a:r>
          <a:r>
            <a:rPr lang="en-US" i="1" dirty="0" smtClean="0"/>
            <a:t>Informal Adult Education</a:t>
          </a:r>
          <a:r>
            <a:rPr lang="en-US" i="0" dirty="0" smtClean="0"/>
            <a:t> (1950) and </a:t>
          </a:r>
          <a:r>
            <a:rPr lang="en-US" i="1" dirty="0" smtClean="0"/>
            <a:t>A Modern Practice of Adult Education: Andragogy versus Pedagogy</a:t>
          </a:r>
          <a:r>
            <a:rPr lang="en-US" i="0" dirty="0" smtClean="0"/>
            <a:t> (1970)</a:t>
          </a:r>
          <a:endParaRPr lang="en-US" i="1" dirty="0"/>
        </a:p>
      </dgm:t>
    </dgm:pt>
    <dgm:pt modelId="{434655EB-08DB-4FC5-BE85-DE95E0A3136F}" type="parTrans" cxnId="{9ED7F7FC-C738-46E0-B304-2A30BE2B17DE}">
      <dgm:prSet/>
      <dgm:spPr/>
      <dgm:t>
        <a:bodyPr/>
        <a:lstStyle/>
        <a:p>
          <a:endParaRPr lang="en-US"/>
        </a:p>
      </dgm:t>
    </dgm:pt>
    <dgm:pt modelId="{91893A93-6AC3-4446-A1C5-33E861C35888}" type="sibTrans" cxnId="{9ED7F7FC-C738-46E0-B304-2A30BE2B17DE}">
      <dgm:prSet/>
      <dgm:spPr/>
      <dgm:t>
        <a:bodyPr/>
        <a:lstStyle/>
        <a:p>
          <a:endParaRPr lang="en-US"/>
        </a:p>
      </dgm:t>
    </dgm:pt>
    <dgm:pt modelId="{5C0E5DEB-64E8-4120-9E0D-A3B2FA8AE0D2}">
      <dgm:prSet phldrT="[Text]"/>
      <dgm:spPr>
        <a:solidFill>
          <a:srgbClr val="003A2F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1980-Present</a:t>
          </a:r>
          <a:endParaRPr lang="en-US" dirty="0">
            <a:solidFill>
              <a:schemeClr val="bg1"/>
            </a:solidFill>
          </a:endParaRPr>
        </a:p>
      </dgm:t>
    </dgm:pt>
    <dgm:pt modelId="{AE9D4C09-2201-4A03-8C69-BC1E8A986AC4}" type="parTrans" cxnId="{5A0C8605-8C3B-4BCC-86CF-C599E3517DB1}">
      <dgm:prSet/>
      <dgm:spPr/>
      <dgm:t>
        <a:bodyPr/>
        <a:lstStyle/>
        <a:p>
          <a:endParaRPr lang="en-US"/>
        </a:p>
      </dgm:t>
    </dgm:pt>
    <dgm:pt modelId="{6E874F16-098F-479C-A7E7-45195C9FFF9A}" type="sibTrans" cxnId="{5A0C8605-8C3B-4BCC-86CF-C599E3517DB1}">
      <dgm:prSet/>
      <dgm:spPr/>
      <dgm:t>
        <a:bodyPr/>
        <a:lstStyle/>
        <a:p>
          <a:endParaRPr lang="en-US"/>
        </a:p>
      </dgm:t>
    </dgm:pt>
    <dgm:pt modelId="{365886CB-6CD4-4C93-BC60-54A6F40E9A71}">
      <dgm:prSet phldrT="[Text]"/>
      <dgm:spPr/>
      <dgm:t>
        <a:bodyPr/>
        <a:lstStyle/>
        <a:p>
          <a:r>
            <a:rPr lang="en-US" b="1" cap="none" spc="0" dirty="0" smtClean="0">
              <a:ln w="10160">
                <a:prstDash val="solid"/>
              </a:ln>
              <a:solidFill>
                <a:srgbClr val="007A63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Andragogy in Practice</a:t>
          </a:r>
          <a:endParaRPr lang="en-US" b="1" cap="none" spc="0" dirty="0">
            <a:ln w="10160">
              <a:prstDash val="solid"/>
            </a:ln>
            <a:solidFill>
              <a:srgbClr val="007A63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gm:t>
    </dgm:pt>
    <dgm:pt modelId="{5DD254D6-F33B-49D9-9B45-A6047AAF321B}" type="parTrans" cxnId="{61D863E9-A4AC-442F-909C-E5644BBB9A9B}">
      <dgm:prSet/>
      <dgm:spPr/>
      <dgm:t>
        <a:bodyPr/>
        <a:lstStyle/>
        <a:p>
          <a:endParaRPr lang="en-US"/>
        </a:p>
      </dgm:t>
    </dgm:pt>
    <dgm:pt modelId="{E083E272-E527-4F7B-A59E-B06D2F88075D}" type="sibTrans" cxnId="{61D863E9-A4AC-442F-909C-E5644BBB9A9B}">
      <dgm:prSet/>
      <dgm:spPr/>
      <dgm:t>
        <a:bodyPr/>
        <a:lstStyle/>
        <a:p>
          <a:endParaRPr lang="en-US"/>
        </a:p>
      </dgm:t>
    </dgm:pt>
    <dgm:pt modelId="{9EDF7269-AED0-483A-8CDC-5E86427CE8AF}">
      <dgm:prSet phldrT="[Text]"/>
      <dgm:spPr/>
      <dgm:t>
        <a:bodyPr/>
        <a:lstStyle/>
        <a:p>
          <a:r>
            <a:rPr lang="en-US" dirty="0" smtClean="0"/>
            <a:t>Adult education pursued vigorously in Britain and Germany</a:t>
          </a:r>
          <a:endParaRPr lang="en-US" dirty="0"/>
        </a:p>
      </dgm:t>
    </dgm:pt>
    <dgm:pt modelId="{84D4B483-4391-46B8-9FE5-9D6E8416B390}" type="parTrans" cxnId="{836798CD-A50A-437D-BD23-3EAB5D699B4D}">
      <dgm:prSet/>
      <dgm:spPr/>
      <dgm:t>
        <a:bodyPr/>
        <a:lstStyle/>
        <a:p>
          <a:endParaRPr lang="en-US"/>
        </a:p>
      </dgm:t>
    </dgm:pt>
    <dgm:pt modelId="{32A7B0F5-309D-4B1A-A796-29486CB2DEDB}" type="sibTrans" cxnId="{836798CD-A50A-437D-BD23-3EAB5D699B4D}">
      <dgm:prSet/>
      <dgm:spPr/>
      <dgm:t>
        <a:bodyPr/>
        <a:lstStyle/>
        <a:p>
          <a:endParaRPr lang="en-US"/>
        </a:p>
      </dgm:t>
    </dgm:pt>
    <dgm:pt modelId="{19C13995-EED7-45DF-9A72-19C658597FFB}">
      <dgm:prSet phldrT="[Text]"/>
      <dgm:spPr/>
      <dgm:t>
        <a:bodyPr/>
        <a:lstStyle/>
        <a:p>
          <a:r>
            <a:rPr lang="en-US" i="0" dirty="0" smtClean="0"/>
            <a:t>New adult learning theories formed by educational psychologists</a:t>
          </a:r>
          <a:endParaRPr lang="en-US" i="0" dirty="0"/>
        </a:p>
      </dgm:t>
    </dgm:pt>
    <dgm:pt modelId="{1F33A453-8FC0-4CCB-A681-737FA9E780EE}" type="parTrans" cxnId="{5F514C23-0291-4A35-AF91-55C3AEF9B64B}">
      <dgm:prSet/>
      <dgm:spPr/>
      <dgm:t>
        <a:bodyPr/>
        <a:lstStyle/>
        <a:p>
          <a:endParaRPr lang="en-US"/>
        </a:p>
      </dgm:t>
    </dgm:pt>
    <dgm:pt modelId="{35C1413A-33E7-4F71-8D1A-E25BB079F7CD}" type="sibTrans" cxnId="{5F514C23-0291-4A35-AF91-55C3AEF9B64B}">
      <dgm:prSet/>
      <dgm:spPr/>
      <dgm:t>
        <a:bodyPr/>
        <a:lstStyle/>
        <a:p>
          <a:endParaRPr lang="en-US"/>
        </a:p>
      </dgm:t>
    </dgm:pt>
    <dgm:pt modelId="{74401144-762D-4150-93AD-C924A5519F06}">
      <dgm:prSet phldrT="[Text]"/>
      <dgm:spPr/>
      <dgm:t>
        <a:bodyPr/>
        <a:lstStyle/>
        <a:p>
          <a:r>
            <a:rPr lang="en-US" dirty="0" smtClean="0"/>
            <a:t>Dewey and Montessori focus on “learner-led” education</a:t>
          </a:r>
          <a:endParaRPr lang="en-US" dirty="0"/>
        </a:p>
      </dgm:t>
    </dgm:pt>
    <dgm:pt modelId="{012146C1-7C97-4B96-A56B-79FE5079A013}" type="parTrans" cxnId="{DF530310-E5DA-43A1-B05D-A054946914E6}">
      <dgm:prSet/>
      <dgm:spPr/>
      <dgm:t>
        <a:bodyPr/>
        <a:lstStyle/>
        <a:p>
          <a:endParaRPr lang="en-US"/>
        </a:p>
      </dgm:t>
    </dgm:pt>
    <dgm:pt modelId="{76ED1955-DAA7-4449-9D53-52F6761E6D53}" type="sibTrans" cxnId="{DF530310-E5DA-43A1-B05D-A054946914E6}">
      <dgm:prSet/>
      <dgm:spPr/>
      <dgm:t>
        <a:bodyPr/>
        <a:lstStyle/>
        <a:p>
          <a:endParaRPr lang="en-US"/>
        </a:p>
      </dgm:t>
    </dgm:pt>
    <dgm:pt modelId="{62FA6CEE-88F6-443D-A240-C0719D9F48F6}">
      <dgm:prSet phldrT="[Text]"/>
      <dgm:spPr/>
      <dgm:t>
        <a:bodyPr/>
        <a:lstStyle/>
        <a:p>
          <a:r>
            <a:rPr lang="en-US" dirty="0" smtClean="0"/>
            <a:t>New conceptions shape broader practice of “adult learning” in academia and beyond</a:t>
          </a:r>
          <a:endParaRPr lang="en-US" dirty="0"/>
        </a:p>
      </dgm:t>
    </dgm:pt>
    <dgm:pt modelId="{95D8B329-D2BD-4E45-9A86-533577D34350}" type="parTrans" cxnId="{C6AE611F-3507-4564-BF85-D785E39F9C60}">
      <dgm:prSet/>
      <dgm:spPr/>
      <dgm:t>
        <a:bodyPr/>
        <a:lstStyle/>
        <a:p>
          <a:endParaRPr lang="en-US"/>
        </a:p>
      </dgm:t>
    </dgm:pt>
    <dgm:pt modelId="{572EC347-4BEE-4B1F-AF83-E28C4554E9F8}" type="sibTrans" cxnId="{C6AE611F-3507-4564-BF85-D785E39F9C60}">
      <dgm:prSet/>
      <dgm:spPr/>
      <dgm:t>
        <a:bodyPr/>
        <a:lstStyle/>
        <a:p>
          <a:endParaRPr lang="en-US"/>
        </a:p>
      </dgm:t>
    </dgm:pt>
    <dgm:pt modelId="{A4BAF46E-49D3-4923-A196-BDE23B0A612E}" type="pres">
      <dgm:prSet presAssocID="{549F3167-EE34-494A-ABC1-C285AE599E2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7BFBE74-2F37-4D8E-936D-FB34469844AE}" type="pres">
      <dgm:prSet presAssocID="{4111DBFB-EED1-413E-AC6C-C9B6173022DF}" presName="composite" presStyleCnt="0"/>
      <dgm:spPr/>
      <dgm:t>
        <a:bodyPr/>
        <a:lstStyle/>
        <a:p>
          <a:endParaRPr lang="en-US"/>
        </a:p>
      </dgm:t>
    </dgm:pt>
    <dgm:pt modelId="{DC6DF775-124F-4766-A1CF-C39278B600B3}" type="pres">
      <dgm:prSet presAssocID="{4111DBFB-EED1-413E-AC6C-C9B6173022DF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E1E1D7-7451-4698-962A-DA72BA2687BF}" type="pres">
      <dgm:prSet presAssocID="{4111DBFB-EED1-413E-AC6C-C9B6173022DF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E8AE7-6B9C-45AC-ACEB-C37933E97F73}" type="pres">
      <dgm:prSet presAssocID="{4111DBFB-EED1-413E-AC6C-C9B6173022DF}" presName="Accent" presStyleLbl="parChTrans1D1" presStyleIdx="0" presStyleCnt="4"/>
      <dgm:spPr/>
      <dgm:t>
        <a:bodyPr/>
        <a:lstStyle/>
        <a:p>
          <a:endParaRPr lang="en-US"/>
        </a:p>
      </dgm:t>
    </dgm:pt>
    <dgm:pt modelId="{C77E5F73-6064-4394-A7C7-8795879D4DC7}" type="pres">
      <dgm:prSet presAssocID="{4111DBFB-EED1-413E-AC6C-C9B6173022DF}" presName="Child" presStyleLbl="revTx" presStyleIdx="1" presStyleCnt="8" custScaleY="751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FD47BF-43FA-4842-8DF0-00A646447C56}" type="pres">
      <dgm:prSet presAssocID="{C6C12E43-9AF4-451E-A02A-F060261B5B44}" presName="sibTrans" presStyleCnt="0"/>
      <dgm:spPr/>
      <dgm:t>
        <a:bodyPr/>
        <a:lstStyle/>
        <a:p>
          <a:endParaRPr lang="en-US"/>
        </a:p>
      </dgm:t>
    </dgm:pt>
    <dgm:pt modelId="{CC95DF2C-00B4-40BE-B460-4A09F5DF81F2}" type="pres">
      <dgm:prSet presAssocID="{F0622F5D-84FB-4A27-A728-0AAC11CB715C}" presName="composite" presStyleCnt="0"/>
      <dgm:spPr/>
      <dgm:t>
        <a:bodyPr/>
        <a:lstStyle/>
        <a:p>
          <a:endParaRPr lang="en-US"/>
        </a:p>
      </dgm:t>
    </dgm:pt>
    <dgm:pt modelId="{DFEF11AE-00CA-4FAD-BA46-E18222BD295B}" type="pres">
      <dgm:prSet presAssocID="{F0622F5D-84FB-4A27-A728-0AAC11CB715C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B9BE8-4678-4938-90F6-325F6F06075F}" type="pres">
      <dgm:prSet presAssocID="{F0622F5D-84FB-4A27-A728-0AAC11CB715C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63004D-6D36-4553-8599-3758D8D2F6AD}" type="pres">
      <dgm:prSet presAssocID="{F0622F5D-84FB-4A27-A728-0AAC11CB715C}" presName="Accent" presStyleLbl="parChTrans1D1" presStyleIdx="1" presStyleCnt="4"/>
      <dgm:spPr/>
      <dgm:t>
        <a:bodyPr/>
        <a:lstStyle/>
        <a:p>
          <a:endParaRPr lang="en-US"/>
        </a:p>
      </dgm:t>
    </dgm:pt>
    <dgm:pt modelId="{F95CB857-1A24-4A46-A076-F5941FBF5A7F}" type="pres">
      <dgm:prSet presAssocID="{F0622F5D-84FB-4A27-A728-0AAC11CB715C}" presName="Child" presStyleLbl="revTx" presStyleIdx="3" presStyleCnt="8" custScaleY="718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A4422-C7CC-4A74-9A07-83F3352B98A3}" type="pres">
      <dgm:prSet presAssocID="{B47347C1-ACA2-4D87-9444-965B653FBA91}" presName="sibTrans" presStyleCnt="0"/>
      <dgm:spPr/>
      <dgm:t>
        <a:bodyPr/>
        <a:lstStyle/>
        <a:p>
          <a:endParaRPr lang="en-US"/>
        </a:p>
      </dgm:t>
    </dgm:pt>
    <dgm:pt modelId="{EE71BF7E-128E-4E1B-BD1F-11BA6D30891A}" type="pres">
      <dgm:prSet presAssocID="{7DF1E78D-1C2A-4A9D-A10C-4B4AC6AEFC1C}" presName="composite" presStyleCnt="0"/>
      <dgm:spPr/>
      <dgm:t>
        <a:bodyPr/>
        <a:lstStyle/>
        <a:p>
          <a:endParaRPr lang="en-US"/>
        </a:p>
      </dgm:t>
    </dgm:pt>
    <dgm:pt modelId="{673F9CE4-08DA-469F-BC78-6851737D7DC1}" type="pres">
      <dgm:prSet presAssocID="{7DF1E78D-1C2A-4A9D-A10C-4B4AC6AEFC1C}" presName="FirstChild" presStyleLbl="revTx" presStyleIdx="4" presStyleCnt="8" custLinFactNeighborY="-2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889B4-A71B-4CCE-9564-C86D92EB61DB}" type="pres">
      <dgm:prSet presAssocID="{7DF1E78D-1C2A-4A9D-A10C-4B4AC6AEFC1C}" presName="Parent" presStyleLbl="alignNode1" presStyleIdx="2" presStyleCnt="4" custLinFactNeighborY="-2500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DDCED1-F4D9-43B0-B4FA-F8B2DC58021D}" type="pres">
      <dgm:prSet presAssocID="{7DF1E78D-1C2A-4A9D-A10C-4B4AC6AEFC1C}" presName="Accent" presStyleLbl="parChTrans1D1" presStyleIdx="2" presStyleCnt="4"/>
      <dgm:spPr/>
      <dgm:t>
        <a:bodyPr/>
        <a:lstStyle/>
        <a:p>
          <a:endParaRPr lang="en-US"/>
        </a:p>
      </dgm:t>
    </dgm:pt>
    <dgm:pt modelId="{840D8E92-720B-41D6-82C8-2BE23B7930D4}" type="pres">
      <dgm:prSet presAssocID="{7DF1E78D-1C2A-4A9D-A10C-4B4AC6AEFC1C}" presName="Child" presStyleLbl="revTx" presStyleIdx="5" presStyleCnt="8" custLinFactNeighborY="-499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0C486-7E5E-4817-B5CF-357EC2A9DEBE}" type="pres">
      <dgm:prSet presAssocID="{65C30340-678A-4A94-AD8A-056D95576CDF}" presName="sibTrans" presStyleCnt="0"/>
      <dgm:spPr/>
      <dgm:t>
        <a:bodyPr/>
        <a:lstStyle/>
        <a:p>
          <a:endParaRPr lang="en-US"/>
        </a:p>
      </dgm:t>
    </dgm:pt>
    <dgm:pt modelId="{EC44E08C-D958-47E2-8EE2-F7528CF62AD1}" type="pres">
      <dgm:prSet presAssocID="{5C0E5DEB-64E8-4120-9E0D-A3B2FA8AE0D2}" presName="composite" presStyleCnt="0"/>
      <dgm:spPr/>
      <dgm:t>
        <a:bodyPr/>
        <a:lstStyle/>
        <a:p>
          <a:endParaRPr lang="en-US"/>
        </a:p>
      </dgm:t>
    </dgm:pt>
    <dgm:pt modelId="{BDA4ED0D-80DE-415B-81DA-E39E6475106D}" type="pres">
      <dgm:prSet presAssocID="{5C0E5DEB-64E8-4120-9E0D-A3B2FA8AE0D2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086953-57D2-4D3B-B00F-C5A5CB2E1036}" type="pres">
      <dgm:prSet presAssocID="{5C0E5DEB-64E8-4120-9E0D-A3B2FA8AE0D2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766A4-F920-442D-A543-02D337913FDB}" type="pres">
      <dgm:prSet presAssocID="{5C0E5DEB-64E8-4120-9E0D-A3B2FA8AE0D2}" presName="Accent" presStyleLbl="parChTrans1D1" presStyleIdx="3" presStyleCnt="4"/>
      <dgm:spPr/>
      <dgm:t>
        <a:bodyPr/>
        <a:lstStyle/>
        <a:p>
          <a:endParaRPr lang="en-US"/>
        </a:p>
      </dgm:t>
    </dgm:pt>
    <dgm:pt modelId="{01C5F6F4-88E5-486D-B5EA-269436392C4B}" type="pres">
      <dgm:prSet presAssocID="{5C0E5DEB-64E8-4120-9E0D-A3B2FA8AE0D2}" presName="Child" presStyleLbl="revTx" presStyleIdx="7" presStyleCnt="8" custScaleY="82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2C345C-660E-4ACF-8F46-80BF584BE80B}" type="presOf" srcId="{5C0E5DEB-64E8-4120-9E0D-A3B2FA8AE0D2}" destId="{5B086953-57D2-4D3B-B00F-C5A5CB2E1036}" srcOrd="0" destOrd="0" presId="urn:microsoft.com/office/officeart/2011/layout/TabList"/>
    <dgm:cxn modelId="{2E7AC04A-8392-4FF9-B5C0-585CBDDFE623}" srcId="{F0622F5D-84FB-4A27-A728-0AAC11CB715C}" destId="{29AB885F-5F61-4E86-83B7-3EB3664B4AB1}" srcOrd="1" destOrd="0" parTransId="{AA70AD47-EF36-4B48-888F-D5263D06BBBA}" sibTransId="{7A1E68F6-D1B4-43B6-8B14-813B59F51294}"/>
    <dgm:cxn modelId="{AD36B1E7-9D87-4CF1-887D-B2E73546A263}" type="presOf" srcId="{549F3167-EE34-494A-ABC1-C285AE599E22}" destId="{A4BAF46E-49D3-4923-A196-BDE23B0A612E}" srcOrd="0" destOrd="0" presId="urn:microsoft.com/office/officeart/2011/layout/TabList"/>
    <dgm:cxn modelId="{F091964A-0039-4E56-A969-069DD961461B}" srcId="{549F3167-EE34-494A-ABC1-C285AE599E22}" destId="{F0622F5D-84FB-4A27-A728-0AAC11CB715C}" srcOrd="1" destOrd="0" parTransId="{89D152A3-F8EF-4698-8E83-DE2C5B95D974}" sibTransId="{B47347C1-ACA2-4D87-9444-965B653FBA91}"/>
    <dgm:cxn modelId="{74DC9B99-ABFD-4188-945D-A70CBDB046EF}" srcId="{549F3167-EE34-494A-ABC1-C285AE599E22}" destId="{7DF1E78D-1C2A-4A9D-A10C-4B4AC6AEFC1C}" srcOrd="2" destOrd="0" parTransId="{E156C6F8-B9A5-4B17-8168-37911A27BA9D}" sibTransId="{65C30340-678A-4A94-AD8A-056D95576CDF}"/>
    <dgm:cxn modelId="{8075C630-4342-4C41-9635-3A3C615E7611}" srcId="{F0622F5D-84FB-4A27-A728-0AAC11CB715C}" destId="{28A0DCF0-5D86-4B2B-8DF1-EF52FE103ABD}" srcOrd="0" destOrd="0" parTransId="{35FD268C-53A3-4FC0-A233-78594CB96DE8}" sibTransId="{08BC3079-A6BC-43CA-9334-503BB80E6678}"/>
    <dgm:cxn modelId="{82D959CD-1C02-47A2-BAC2-A42533B68E50}" type="presOf" srcId="{38A1A8F3-61E9-4096-86C7-73022F90F035}" destId="{840D8E92-720B-41D6-82C8-2BE23B7930D4}" srcOrd="0" destOrd="1" presId="urn:microsoft.com/office/officeart/2011/layout/TabList"/>
    <dgm:cxn modelId="{236B21DF-CC6C-445B-98E8-94E625AD18AB}" type="presOf" srcId="{4111DBFB-EED1-413E-AC6C-C9B6173022DF}" destId="{ABE1E1D7-7451-4698-962A-DA72BA2687BF}" srcOrd="0" destOrd="0" presId="urn:microsoft.com/office/officeart/2011/layout/TabList"/>
    <dgm:cxn modelId="{5A0C8605-8C3B-4BCC-86CF-C599E3517DB1}" srcId="{549F3167-EE34-494A-ABC1-C285AE599E22}" destId="{5C0E5DEB-64E8-4120-9E0D-A3B2FA8AE0D2}" srcOrd="3" destOrd="0" parTransId="{AE9D4C09-2201-4A03-8C69-BC1E8A986AC4}" sibTransId="{6E874F16-098F-479C-A7E7-45195C9FFF9A}"/>
    <dgm:cxn modelId="{C6AE611F-3507-4564-BF85-D785E39F9C60}" srcId="{5C0E5DEB-64E8-4120-9E0D-A3B2FA8AE0D2}" destId="{62FA6CEE-88F6-443D-A240-C0719D9F48F6}" srcOrd="1" destOrd="0" parTransId="{95D8B329-D2BD-4E45-9A86-533577D34350}" sibTransId="{572EC347-4BEE-4B1F-AF83-E28C4554E9F8}"/>
    <dgm:cxn modelId="{9ED7F7FC-C738-46E0-B304-2A30BE2B17DE}" srcId="{7DF1E78D-1C2A-4A9D-A10C-4B4AC6AEFC1C}" destId="{38A1A8F3-61E9-4096-86C7-73022F90F035}" srcOrd="2" destOrd="0" parTransId="{434655EB-08DB-4FC5-BE85-DE95E0A3136F}" sibTransId="{91893A93-6AC3-4446-A1C5-33E861C35888}"/>
    <dgm:cxn modelId="{996CF3B8-FCE7-4A97-8E83-D74F988CD350}" type="presOf" srcId="{62FA6CEE-88F6-443D-A240-C0719D9F48F6}" destId="{01C5F6F4-88E5-486D-B5EA-269436392C4B}" srcOrd="0" destOrd="0" presId="urn:microsoft.com/office/officeart/2011/layout/TabList"/>
    <dgm:cxn modelId="{836798CD-A50A-437D-BD23-3EAB5D699B4D}" srcId="{F0622F5D-84FB-4A27-A728-0AAC11CB715C}" destId="{9EDF7269-AED0-483A-8CDC-5E86427CE8AF}" srcOrd="2" destOrd="0" parTransId="{84D4B483-4391-46B8-9FE5-9D6E8416B390}" sibTransId="{32A7B0F5-309D-4B1A-A796-29486CB2DEDB}"/>
    <dgm:cxn modelId="{60A4F6D8-D238-41FC-ACAB-7C8A9B70A0CF}" type="presOf" srcId="{74401144-762D-4150-93AD-C924A5519F06}" destId="{C77E5F73-6064-4394-A7C7-8795879D4DC7}" srcOrd="0" destOrd="1" presId="urn:microsoft.com/office/officeart/2011/layout/TabList"/>
    <dgm:cxn modelId="{C3986BCD-887D-4111-A22B-03CD432011B6}" srcId="{4111DBFB-EED1-413E-AC6C-C9B6173022DF}" destId="{C11AB13D-DE97-4F7A-8F5C-A51F3C3FBAA9}" srcOrd="0" destOrd="0" parTransId="{051CCBAF-1042-41B6-A776-88DB710E20B3}" sibTransId="{5348F13F-48C2-4736-9AE4-D9CE9D316864}"/>
    <dgm:cxn modelId="{870883B2-54CA-4695-BB4A-0870B3886C0E}" type="presOf" srcId="{DE7356C6-4F47-4B17-BBD3-89343EC27858}" destId="{C77E5F73-6064-4394-A7C7-8795879D4DC7}" srcOrd="0" destOrd="0" presId="urn:microsoft.com/office/officeart/2011/layout/TabList"/>
    <dgm:cxn modelId="{D8864146-7E72-4718-8F34-FD501BD1B1C4}" type="presOf" srcId="{0EFE6FC8-BA30-4286-8C3F-F36DC775A367}" destId="{673F9CE4-08DA-469F-BC78-6851737D7DC1}" srcOrd="0" destOrd="0" presId="urn:microsoft.com/office/officeart/2011/layout/TabList"/>
    <dgm:cxn modelId="{037B7002-58D8-46A1-BF34-B2B5A70FB190}" type="presOf" srcId="{365886CB-6CD4-4C93-BC60-54A6F40E9A71}" destId="{BDA4ED0D-80DE-415B-81DA-E39E6475106D}" srcOrd="0" destOrd="0" presId="urn:microsoft.com/office/officeart/2011/layout/TabList"/>
    <dgm:cxn modelId="{5F514C23-0291-4A35-AF91-55C3AEF9B64B}" srcId="{7DF1E78D-1C2A-4A9D-A10C-4B4AC6AEFC1C}" destId="{19C13995-EED7-45DF-9A72-19C658597FFB}" srcOrd="1" destOrd="0" parTransId="{1F33A453-8FC0-4CCB-A681-737FA9E780EE}" sibTransId="{35C1413A-33E7-4F71-8D1A-E25BB079F7CD}"/>
    <dgm:cxn modelId="{61D863E9-A4AC-442F-909C-E5644BBB9A9B}" srcId="{5C0E5DEB-64E8-4120-9E0D-A3B2FA8AE0D2}" destId="{365886CB-6CD4-4C93-BC60-54A6F40E9A71}" srcOrd="0" destOrd="0" parTransId="{5DD254D6-F33B-49D9-9B45-A6047AAF321B}" sibTransId="{E083E272-E527-4F7B-A59E-B06D2F88075D}"/>
    <dgm:cxn modelId="{33556202-5C74-4481-8F7D-CF11E4589703}" type="presOf" srcId="{9EDF7269-AED0-483A-8CDC-5E86427CE8AF}" destId="{F95CB857-1A24-4A46-A076-F5941FBF5A7F}" srcOrd="0" destOrd="1" presId="urn:microsoft.com/office/officeart/2011/layout/TabList"/>
    <dgm:cxn modelId="{2C7F7AF5-9B05-4108-9A6A-F3C4F81E3648}" type="presOf" srcId="{28A0DCF0-5D86-4B2B-8DF1-EF52FE103ABD}" destId="{DFEF11AE-00CA-4FAD-BA46-E18222BD295B}" srcOrd="0" destOrd="0" presId="urn:microsoft.com/office/officeart/2011/layout/TabList"/>
    <dgm:cxn modelId="{6BB5099A-7085-4E78-AA97-07E618DF277E}" srcId="{549F3167-EE34-494A-ABC1-C285AE599E22}" destId="{4111DBFB-EED1-413E-AC6C-C9B6173022DF}" srcOrd="0" destOrd="0" parTransId="{2B663955-192E-475A-A48E-3C76B7204D42}" sibTransId="{C6C12E43-9AF4-451E-A02A-F060261B5B44}"/>
    <dgm:cxn modelId="{8BCEAED8-B7D7-4172-9C39-68AC36AC4A2F}" type="presOf" srcId="{7DF1E78D-1C2A-4A9D-A10C-4B4AC6AEFC1C}" destId="{BF8889B4-A71B-4CCE-9564-C86D92EB61DB}" srcOrd="0" destOrd="0" presId="urn:microsoft.com/office/officeart/2011/layout/TabList"/>
    <dgm:cxn modelId="{DF530310-E5DA-43A1-B05D-A054946914E6}" srcId="{4111DBFB-EED1-413E-AC6C-C9B6173022DF}" destId="{74401144-762D-4150-93AD-C924A5519F06}" srcOrd="2" destOrd="0" parTransId="{012146C1-7C97-4B96-A56B-79FE5079A013}" sibTransId="{76ED1955-DAA7-4449-9D53-52F6761E6D53}"/>
    <dgm:cxn modelId="{BA13FB47-69D3-43CF-A7F7-0F980E530F49}" type="presOf" srcId="{19C13995-EED7-45DF-9A72-19C658597FFB}" destId="{840D8E92-720B-41D6-82C8-2BE23B7930D4}" srcOrd="0" destOrd="0" presId="urn:microsoft.com/office/officeart/2011/layout/TabList"/>
    <dgm:cxn modelId="{320220B5-54A4-4CD3-8D79-B8E5885C87F6}" type="presOf" srcId="{C11AB13D-DE97-4F7A-8F5C-A51F3C3FBAA9}" destId="{DC6DF775-124F-4766-A1CF-C39278B600B3}" srcOrd="0" destOrd="0" presId="urn:microsoft.com/office/officeart/2011/layout/TabList"/>
    <dgm:cxn modelId="{F38AB3E2-61C2-4391-9356-64849C35DF47}" type="presOf" srcId="{F0622F5D-84FB-4A27-A728-0AAC11CB715C}" destId="{5D2B9BE8-4678-4938-90F6-325F6F06075F}" srcOrd="0" destOrd="0" presId="urn:microsoft.com/office/officeart/2011/layout/TabList"/>
    <dgm:cxn modelId="{363A11DB-CDC3-41BB-845E-76854E536150}" type="presOf" srcId="{29AB885F-5F61-4E86-83B7-3EB3664B4AB1}" destId="{F95CB857-1A24-4A46-A076-F5941FBF5A7F}" srcOrd="0" destOrd="0" presId="urn:microsoft.com/office/officeart/2011/layout/TabList"/>
    <dgm:cxn modelId="{3F8B776F-C717-4C74-803C-D60B9645AC79}" srcId="{7DF1E78D-1C2A-4A9D-A10C-4B4AC6AEFC1C}" destId="{0EFE6FC8-BA30-4286-8C3F-F36DC775A367}" srcOrd="0" destOrd="0" parTransId="{1E4AD3FB-E688-4864-9AAE-18605B8ED569}" sibTransId="{2D584A36-380F-464B-A132-93C14F03209B}"/>
    <dgm:cxn modelId="{9FA83E67-7149-4CDB-9499-6FE782303C25}" srcId="{4111DBFB-EED1-413E-AC6C-C9B6173022DF}" destId="{DE7356C6-4F47-4B17-BBD3-89343EC27858}" srcOrd="1" destOrd="0" parTransId="{57BEF3C0-2B92-4865-9AFB-7D0457A86857}" sibTransId="{3C91ED9A-5CDE-455D-B449-525EFAE868A2}"/>
    <dgm:cxn modelId="{38062903-ED04-469C-9655-F8BC641F401A}" type="presParOf" srcId="{A4BAF46E-49D3-4923-A196-BDE23B0A612E}" destId="{27BFBE74-2F37-4D8E-936D-FB34469844AE}" srcOrd="0" destOrd="0" presId="urn:microsoft.com/office/officeart/2011/layout/TabList"/>
    <dgm:cxn modelId="{7C7AA4BC-1DD0-49BD-82E3-624427B8A729}" type="presParOf" srcId="{27BFBE74-2F37-4D8E-936D-FB34469844AE}" destId="{DC6DF775-124F-4766-A1CF-C39278B600B3}" srcOrd="0" destOrd="0" presId="urn:microsoft.com/office/officeart/2011/layout/TabList"/>
    <dgm:cxn modelId="{BBE993C4-9BAE-432A-9A18-5409F792929D}" type="presParOf" srcId="{27BFBE74-2F37-4D8E-936D-FB34469844AE}" destId="{ABE1E1D7-7451-4698-962A-DA72BA2687BF}" srcOrd="1" destOrd="0" presId="urn:microsoft.com/office/officeart/2011/layout/TabList"/>
    <dgm:cxn modelId="{AD148908-7C70-4454-B1A3-2269F4332CD7}" type="presParOf" srcId="{27BFBE74-2F37-4D8E-936D-FB34469844AE}" destId="{D6DE8AE7-6B9C-45AC-ACEB-C37933E97F73}" srcOrd="2" destOrd="0" presId="urn:microsoft.com/office/officeart/2011/layout/TabList"/>
    <dgm:cxn modelId="{A197C909-1AB4-4B52-9D80-9BF162559FDF}" type="presParOf" srcId="{A4BAF46E-49D3-4923-A196-BDE23B0A612E}" destId="{C77E5F73-6064-4394-A7C7-8795879D4DC7}" srcOrd="1" destOrd="0" presId="urn:microsoft.com/office/officeart/2011/layout/TabList"/>
    <dgm:cxn modelId="{891CC61B-A482-4590-AEFE-69E79925155D}" type="presParOf" srcId="{A4BAF46E-49D3-4923-A196-BDE23B0A612E}" destId="{B6FD47BF-43FA-4842-8DF0-00A646447C56}" srcOrd="2" destOrd="0" presId="urn:microsoft.com/office/officeart/2011/layout/TabList"/>
    <dgm:cxn modelId="{C578109E-6BCA-4BD2-BEAE-BB34B791B32C}" type="presParOf" srcId="{A4BAF46E-49D3-4923-A196-BDE23B0A612E}" destId="{CC95DF2C-00B4-40BE-B460-4A09F5DF81F2}" srcOrd="3" destOrd="0" presId="urn:microsoft.com/office/officeart/2011/layout/TabList"/>
    <dgm:cxn modelId="{3B5518C0-39EE-4A39-A2DF-5A9A676DFC6A}" type="presParOf" srcId="{CC95DF2C-00B4-40BE-B460-4A09F5DF81F2}" destId="{DFEF11AE-00CA-4FAD-BA46-E18222BD295B}" srcOrd="0" destOrd="0" presId="urn:microsoft.com/office/officeart/2011/layout/TabList"/>
    <dgm:cxn modelId="{44DA0189-3500-46AF-A0F2-DF4954489B65}" type="presParOf" srcId="{CC95DF2C-00B4-40BE-B460-4A09F5DF81F2}" destId="{5D2B9BE8-4678-4938-90F6-325F6F06075F}" srcOrd="1" destOrd="0" presId="urn:microsoft.com/office/officeart/2011/layout/TabList"/>
    <dgm:cxn modelId="{5284CFD4-6B2E-4538-8F4C-BE268D6E6B52}" type="presParOf" srcId="{CC95DF2C-00B4-40BE-B460-4A09F5DF81F2}" destId="{4A63004D-6D36-4553-8599-3758D8D2F6AD}" srcOrd="2" destOrd="0" presId="urn:microsoft.com/office/officeart/2011/layout/TabList"/>
    <dgm:cxn modelId="{A7A06689-2029-42BE-9434-7CD15466F422}" type="presParOf" srcId="{A4BAF46E-49D3-4923-A196-BDE23B0A612E}" destId="{F95CB857-1A24-4A46-A076-F5941FBF5A7F}" srcOrd="4" destOrd="0" presId="urn:microsoft.com/office/officeart/2011/layout/TabList"/>
    <dgm:cxn modelId="{C0D05E79-8573-417A-BA66-416A1C19CB50}" type="presParOf" srcId="{A4BAF46E-49D3-4923-A196-BDE23B0A612E}" destId="{6BEA4422-C7CC-4A74-9A07-83F3352B98A3}" srcOrd="5" destOrd="0" presId="urn:microsoft.com/office/officeart/2011/layout/TabList"/>
    <dgm:cxn modelId="{774D3CFA-664C-48A3-92D2-B796C7FAB9EB}" type="presParOf" srcId="{A4BAF46E-49D3-4923-A196-BDE23B0A612E}" destId="{EE71BF7E-128E-4E1B-BD1F-11BA6D30891A}" srcOrd="6" destOrd="0" presId="urn:microsoft.com/office/officeart/2011/layout/TabList"/>
    <dgm:cxn modelId="{2BAECB80-905C-404E-A883-1E39ACC45235}" type="presParOf" srcId="{EE71BF7E-128E-4E1B-BD1F-11BA6D30891A}" destId="{673F9CE4-08DA-469F-BC78-6851737D7DC1}" srcOrd="0" destOrd="0" presId="urn:microsoft.com/office/officeart/2011/layout/TabList"/>
    <dgm:cxn modelId="{BBA1B9DB-6CA8-4450-8D09-DD5B77480B01}" type="presParOf" srcId="{EE71BF7E-128E-4E1B-BD1F-11BA6D30891A}" destId="{BF8889B4-A71B-4CCE-9564-C86D92EB61DB}" srcOrd="1" destOrd="0" presId="urn:microsoft.com/office/officeart/2011/layout/TabList"/>
    <dgm:cxn modelId="{C022666F-0876-4312-8DFB-412F1B801438}" type="presParOf" srcId="{EE71BF7E-128E-4E1B-BD1F-11BA6D30891A}" destId="{C0DDCED1-F4D9-43B0-B4FA-F8B2DC58021D}" srcOrd="2" destOrd="0" presId="urn:microsoft.com/office/officeart/2011/layout/TabList"/>
    <dgm:cxn modelId="{63EDCBC7-CF12-4E80-8ECC-EC42D50DB5F3}" type="presParOf" srcId="{A4BAF46E-49D3-4923-A196-BDE23B0A612E}" destId="{840D8E92-720B-41D6-82C8-2BE23B7930D4}" srcOrd="7" destOrd="0" presId="urn:microsoft.com/office/officeart/2011/layout/TabList"/>
    <dgm:cxn modelId="{4F1F6B8D-3508-49A4-99FF-D6F4B4879B79}" type="presParOf" srcId="{A4BAF46E-49D3-4923-A196-BDE23B0A612E}" destId="{1C00C486-7E5E-4817-B5CF-357EC2A9DEBE}" srcOrd="8" destOrd="0" presId="urn:microsoft.com/office/officeart/2011/layout/TabList"/>
    <dgm:cxn modelId="{7BEA3665-796C-4E3C-9BAC-D20E5EB75C91}" type="presParOf" srcId="{A4BAF46E-49D3-4923-A196-BDE23B0A612E}" destId="{EC44E08C-D958-47E2-8EE2-F7528CF62AD1}" srcOrd="9" destOrd="0" presId="urn:microsoft.com/office/officeart/2011/layout/TabList"/>
    <dgm:cxn modelId="{EB33D08B-A90B-4C63-91E8-EF90F88F79EF}" type="presParOf" srcId="{EC44E08C-D958-47E2-8EE2-F7528CF62AD1}" destId="{BDA4ED0D-80DE-415B-81DA-E39E6475106D}" srcOrd="0" destOrd="0" presId="urn:microsoft.com/office/officeart/2011/layout/TabList"/>
    <dgm:cxn modelId="{5269016C-A246-42A2-B44A-D843B093E21D}" type="presParOf" srcId="{EC44E08C-D958-47E2-8EE2-F7528CF62AD1}" destId="{5B086953-57D2-4D3B-B00F-C5A5CB2E1036}" srcOrd="1" destOrd="0" presId="urn:microsoft.com/office/officeart/2011/layout/TabList"/>
    <dgm:cxn modelId="{D1CECF68-6356-44C1-80AC-94F8A5F22FAD}" type="presParOf" srcId="{EC44E08C-D958-47E2-8EE2-F7528CF62AD1}" destId="{B63766A4-F920-442D-A543-02D337913FDB}" srcOrd="2" destOrd="0" presId="urn:microsoft.com/office/officeart/2011/layout/TabList"/>
    <dgm:cxn modelId="{F2F88474-1765-4DAD-B119-87395052BE56}" type="presParOf" srcId="{A4BAF46E-49D3-4923-A196-BDE23B0A612E}" destId="{01C5F6F4-88E5-486D-B5EA-269436392C4B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8F5AB1-00F2-40FF-8A50-76329BA66B6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4FD1B7-49BF-4272-863B-286849FD54E3}">
      <dgm:prSet phldrT="[Text]" custT="1"/>
      <dgm:spPr>
        <a:solidFill>
          <a:srgbClr val="002060"/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en-US" sz="2000" dirty="0" smtClean="0"/>
            <a:t>Adults need to be treated as </a:t>
          </a:r>
          <a:r>
            <a:rPr lang="en-US" sz="2000" b="1" u="sng" dirty="0" smtClean="0"/>
            <a:t>responsible </a:t>
          </a:r>
        </a:p>
        <a:p>
          <a:pPr>
            <a:lnSpc>
              <a:spcPct val="100000"/>
            </a:lnSpc>
            <a:spcAft>
              <a:spcPct val="35000"/>
            </a:spcAft>
          </a:pPr>
          <a:r>
            <a:rPr lang="en-US" sz="2000" b="1" u="sng" dirty="0" smtClean="0"/>
            <a:t>and self-directed</a:t>
          </a:r>
          <a:endParaRPr lang="en-US" sz="2000" b="1" u="sng" dirty="0"/>
        </a:p>
      </dgm:t>
    </dgm:pt>
    <dgm:pt modelId="{9C8300A6-E65A-4360-A73D-141CB3719C0E}" type="parTrans" cxnId="{4F155D99-3E0C-43D5-BDCC-18E5C8C577A9}">
      <dgm:prSet/>
      <dgm:spPr/>
      <dgm:t>
        <a:bodyPr/>
        <a:lstStyle/>
        <a:p>
          <a:endParaRPr lang="en-US"/>
        </a:p>
      </dgm:t>
    </dgm:pt>
    <dgm:pt modelId="{435B93BD-3B50-4CE7-8E9A-13DB306425A7}" type="sibTrans" cxnId="{4F155D99-3E0C-43D5-BDCC-18E5C8C577A9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70F9057-E2A1-4141-B6B5-E0D42D08A909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Adults accumulate a </a:t>
          </a:r>
          <a:r>
            <a:rPr lang="en-US" sz="2000" b="1" u="sng" dirty="0" smtClean="0">
              <a:solidFill>
                <a:schemeClr val="tx1"/>
              </a:solidFill>
            </a:rPr>
            <a:t>reservoir of experiences</a:t>
          </a:r>
          <a:r>
            <a:rPr lang="en-US" sz="2000" b="1" u="none" dirty="0" smtClean="0">
              <a:solidFill>
                <a:schemeClr val="tx1"/>
              </a:solidFill>
            </a:rPr>
            <a:t> </a:t>
          </a:r>
          <a:r>
            <a:rPr lang="en-US" sz="2000" dirty="0" smtClean="0">
              <a:solidFill>
                <a:schemeClr val="tx1"/>
              </a:solidFill>
            </a:rPr>
            <a:t>that can help color learning</a:t>
          </a:r>
          <a:endParaRPr lang="en-US" sz="2000" dirty="0">
            <a:solidFill>
              <a:schemeClr val="tx1"/>
            </a:solidFill>
          </a:endParaRPr>
        </a:p>
      </dgm:t>
    </dgm:pt>
    <dgm:pt modelId="{FF8995C7-1082-42FD-B5E3-559487A16C02}" type="parTrans" cxnId="{DE39D234-36C0-4F65-819E-40D3C7FB1078}">
      <dgm:prSet/>
      <dgm:spPr/>
      <dgm:t>
        <a:bodyPr/>
        <a:lstStyle/>
        <a:p>
          <a:endParaRPr lang="en-US"/>
        </a:p>
      </dgm:t>
    </dgm:pt>
    <dgm:pt modelId="{5AE6C233-4089-4F20-B7FB-BD1F4D4BB96E}" type="sibTrans" cxnId="{DE39D234-36C0-4F65-819E-40D3C7FB1078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7A83CD3-A905-4226-AC44-D47DD2DDE46F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2000" dirty="0" smtClean="0"/>
            <a:t>Adults are </a:t>
          </a:r>
          <a:r>
            <a:rPr lang="en-US" sz="2000" b="1" u="sng" dirty="0" smtClean="0"/>
            <a:t>ready to learn</a:t>
          </a:r>
          <a:r>
            <a:rPr lang="en-US" sz="2000" b="1" u="none" dirty="0" smtClean="0"/>
            <a:t> </a:t>
          </a:r>
          <a:r>
            <a:rPr lang="en-US" sz="2000" dirty="0" smtClean="0"/>
            <a:t>things that help them in everyday life</a:t>
          </a:r>
          <a:endParaRPr lang="en-US" sz="2000" dirty="0"/>
        </a:p>
      </dgm:t>
    </dgm:pt>
    <dgm:pt modelId="{F1D3F3FE-9480-45AD-B18E-11000599F41A}" type="parTrans" cxnId="{7DAAE8A4-A81B-4FC5-AACE-F0D130F88228}">
      <dgm:prSet/>
      <dgm:spPr/>
      <dgm:t>
        <a:bodyPr/>
        <a:lstStyle/>
        <a:p>
          <a:endParaRPr lang="en-US"/>
        </a:p>
      </dgm:t>
    </dgm:pt>
    <dgm:pt modelId="{0AA05993-054F-4296-85F1-A2DBACF8BCB7}" type="sibTrans" cxnId="{7DAAE8A4-A81B-4FC5-AACE-F0D130F88228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1D4B5AA-B71E-4380-8928-9BEDFB218B17}">
      <dgm:prSet phldrT="[Text]" custT="1"/>
      <dgm:spPr>
        <a:solidFill>
          <a:srgbClr val="481F67"/>
        </a:solidFill>
      </dgm:spPr>
      <dgm:t>
        <a:bodyPr/>
        <a:lstStyle/>
        <a:p>
          <a:r>
            <a:rPr lang="en-US" sz="2000" dirty="0" smtClean="0"/>
            <a:t>Adults respond best to the </a:t>
          </a:r>
          <a:r>
            <a:rPr lang="en-US" sz="2000" b="1" u="sng" dirty="0" smtClean="0"/>
            <a:t>immediate application</a:t>
          </a:r>
          <a:r>
            <a:rPr lang="en-US" sz="2000" b="1" u="none" dirty="0" smtClean="0"/>
            <a:t> </a:t>
          </a:r>
          <a:r>
            <a:rPr lang="en-US" sz="2000" dirty="0" smtClean="0"/>
            <a:t>of knowledge</a:t>
          </a:r>
          <a:endParaRPr lang="en-US" sz="2000" dirty="0"/>
        </a:p>
      </dgm:t>
    </dgm:pt>
    <dgm:pt modelId="{2E1F53D3-B76A-47F3-912F-E785DDF966B9}" type="parTrans" cxnId="{70878FDF-FADD-422F-BBAD-397EA5AC3C63}">
      <dgm:prSet/>
      <dgm:spPr/>
      <dgm:t>
        <a:bodyPr/>
        <a:lstStyle/>
        <a:p>
          <a:endParaRPr lang="en-US"/>
        </a:p>
      </dgm:t>
    </dgm:pt>
    <dgm:pt modelId="{DA4ED444-9783-470E-9A3C-A3B31E4167AB}" type="sibTrans" cxnId="{70878FDF-FADD-422F-BBAD-397EA5AC3C63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092D64F-7B7B-4FCC-B7F8-4C57868FB48A}">
      <dgm:prSet phldrT="[Text]" custT="1"/>
      <dgm:spPr>
        <a:solidFill>
          <a:srgbClr val="A20051"/>
        </a:solidFill>
      </dgm:spPr>
      <dgm:t>
        <a:bodyPr/>
        <a:lstStyle/>
        <a:p>
          <a:r>
            <a:rPr lang="en-US" sz="2000" dirty="0" smtClean="0"/>
            <a:t>Most potent </a:t>
          </a:r>
          <a:r>
            <a:rPr lang="en-US" sz="2000" b="1" u="sng" dirty="0" smtClean="0"/>
            <a:t>motivators are internal</a:t>
          </a:r>
          <a:r>
            <a:rPr lang="en-US" sz="2000" u="none" dirty="0" smtClean="0"/>
            <a:t> </a:t>
          </a:r>
          <a:r>
            <a:rPr lang="en-US" sz="2000" dirty="0" smtClean="0"/>
            <a:t>rather than external</a:t>
          </a:r>
          <a:endParaRPr lang="en-US" sz="2000" dirty="0"/>
        </a:p>
      </dgm:t>
    </dgm:pt>
    <dgm:pt modelId="{A20D21F6-EF27-4741-AE49-1E4AF9CFA965}" type="parTrans" cxnId="{1F7A602C-3F88-4A96-AC7B-B9EEF98C4479}">
      <dgm:prSet/>
      <dgm:spPr/>
      <dgm:t>
        <a:bodyPr/>
        <a:lstStyle/>
        <a:p>
          <a:endParaRPr lang="en-US"/>
        </a:p>
      </dgm:t>
    </dgm:pt>
    <dgm:pt modelId="{4C4EDE8D-5FD3-4321-A54F-2747F2F612B0}" type="sibTrans" cxnId="{1F7A602C-3F88-4A96-AC7B-B9EEF98C4479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1CCA8AE-2BAA-4F17-87C5-EE907F96AF28}">
      <dgm:prSet phldrT="[Text]" custT="1"/>
      <dgm:spPr>
        <a:solidFill>
          <a:srgbClr val="7A0000"/>
        </a:solidFill>
      </dgm:spPr>
      <dgm:t>
        <a:bodyPr/>
        <a:lstStyle/>
        <a:p>
          <a:r>
            <a:rPr lang="en-US" sz="2000" dirty="0" smtClean="0"/>
            <a:t>Adults need to know </a:t>
          </a:r>
          <a:r>
            <a:rPr lang="en-US" sz="2000" b="1" u="sng" dirty="0" smtClean="0"/>
            <a:t>why they are learning</a:t>
          </a:r>
          <a:r>
            <a:rPr lang="en-US" sz="2000" u="sng" dirty="0" smtClean="0"/>
            <a:t> </a:t>
          </a:r>
          <a:r>
            <a:rPr lang="en-US" sz="2000" dirty="0" smtClean="0"/>
            <a:t>something</a:t>
          </a:r>
          <a:endParaRPr lang="en-US" sz="2000" dirty="0"/>
        </a:p>
      </dgm:t>
    </dgm:pt>
    <dgm:pt modelId="{9AB56E10-EB86-4E1C-9B10-85116ACDAD4D}" type="parTrans" cxnId="{C8492030-F822-48A2-8CE2-E855E7DB25B4}">
      <dgm:prSet/>
      <dgm:spPr/>
      <dgm:t>
        <a:bodyPr/>
        <a:lstStyle/>
        <a:p>
          <a:endParaRPr lang="en-US"/>
        </a:p>
      </dgm:t>
    </dgm:pt>
    <dgm:pt modelId="{4A30D12C-0421-48DF-8816-352F8067333B}" type="sibTrans" cxnId="{C8492030-F822-48A2-8CE2-E855E7DB25B4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6C6B882-BB7A-4978-AA28-412378612CA3}" type="pres">
      <dgm:prSet presAssocID="{F48F5AB1-00F2-40FF-8A50-76329BA66B6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966797-AC06-4C02-8C81-CD084ECA4D46}" type="pres">
      <dgm:prSet presAssocID="{784FD1B7-49BF-4272-863B-286849FD54E3}" presName="node" presStyleLbl="node1" presStyleIdx="0" presStyleCnt="6" custScaleX="169982" custScaleY="81325" custRadScaleRad="938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D2935-E2AC-4EAE-AC7F-FEF45F66B484}" type="pres">
      <dgm:prSet presAssocID="{784FD1B7-49BF-4272-863B-286849FD54E3}" presName="spNode" presStyleCnt="0"/>
      <dgm:spPr/>
    </dgm:pt>
    <dgm:pt modelId="{8635B8ED-3635-4742-A77C-36F58E0CABFA}" type="pres">
      <dgm:prSet presAssocID="{435B93BD-3B50-4CE7-8E9A-13DB306425A7}" presName="sibTrans" presStyleLbl="sibTrans1D1" presStyleIdx="0" presStyleCnt="6"/>
      <dgm:spPr/>
      <dgm:t>
        <a:bodyPr/>
        <a:lstStyle/>
        <a:p>
          <a:endParaRPr lang="en-US"/>
        </a:p>
      </dgm:t>
    </dgm:pt>
    <dgm:pt modelId="{B22BFB2A-77FE-4E1C-86C3-2D74779DE884}" type="pres">
      <dgm:prSet presAssocID="{D70F9057-E2A1-4141-B6B5-E0D42D08A909}" presName="node" presStyleLbl="node1" presStyleIdx="1" presStyleCnt="6" custScaleX="153235" custScaleY="92055" custRadScaleRad="110073" custRadScaleInc="607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F6F37-AE44-417B-958E-C9674D00B52D}" type="pres">
      <dgm:prSet presAssocID="{D70F9057-E2A1-4141-B6B5-E0D42D08A909}" presName="spNode" presStyleCnt="0"/>
      <dgm:spPr/>
    </dgm:pt>
    <dgm:pt modelId="{9BDB44ED-2DFD-4B76-957A-5A30C9F5DAD9}" type="pres">
      <dgm:prSet presAssocID="{5AE6C233-4089-4F20-B7FB-BD1F4D4BB96E}" presName="sibTrans" presStyleLbl="sibTrans1D1" presStyleIdx="1" presStyleCnt="6"/>
      <dgm:spPr/>
      <dgm:t>
        <a:bodyPr/>
        <a:lstStyle/>
        <a:p>
          <a:endParaRPr lang="en-US"/>
        </a:p>
      </dgm:t>
    </dgm:pt>
    <dgm:pt modelId="{4DBF8C40-9B1A-4953-810B-D86B8936FA42}" type="pres">
      <dgm:prSet presAssocID="{37A83CD3-A905-4226-AC44-D47DD2DDE46F}" presName="node" presStyleLbl="node1" presStyleIdx="2" presStyleCnt="6" custScaleX="151515" custScaleY="78238" custRadScaleRad="107483" custRadScaleInc="-80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9374F-859D-4AD2-904A-B5F8220E17B9}" type="pres">
      <dgm:prSet presAssocID="{37A83CD3-A905-4226-AC44-D47DD2DDE46F}" presName="spNode" presStyleCnt="0"/>
      <dgm:spPr/>
    </dgm:pt>
    <dgm:pt modelId="{1CB1F75F-58FC-4A87-83C7-A6B46361E1F5}" type="pres">
      <dgm:prSet presAssocID="{0AA05993-054F-4296-85F1-A2DBACF8BCB7}" presName="sibTrans" presStyleLbl="sibTrans1D1" presStyleIdx="2" presStyleCnt="6"/>
      <dgm:spPr/>
      <dgm:t>
        <a:bodyPr/>
        <a:lstStyle/>
        <a:p>
          <a:endParaRPr lang="en-US"/>
        </a:p>
      </dgm:t>
    </dgm:pt>
    <dgm:pt modelId="{107A0123-78CE-40C9-89A2-1AF3EBF8FD8B}" type="pres">
      <dgm:prSet presAssocID="{21D4B5AA-B71E-4380-8928-9BEDFB218B17}" presName="node" presStyleLbl="node1" presStyleIdx="3" presStyleCnt="6" custScaleX="179636" custScaleY="79707" custRadScaleRad="889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00AB86-8395-4063-9126-721844EFB288}" type="pres">
      <dgm:prSet presAssocID="{21D4B5AA-B71E-4380-8928-9BEDFB218B17}" presName="spNode" presStyleCnt="0"/>
      <dgm:spPr/>
    </dgm:pt>
    <dgm:pt modelId="{E49BE9A0-97DA-4647-9E9A-A96E9B454B68}" type="pres">
      <dgm:prSet presAssocID="{DA4ED444-9783-470E-9A3C-A3B31E4167AB}" presName="sibTrans" presStyleLbl="sibTrans1D1" presStyleIdx="3" presStyleCnt="6"/>
      <dgm:spPr/>
      <dgm:t>
        <a:bodyPr/>
        <a:lstStyle/>
        <a:p>
          <a:endParaRPr lang="en-US"/>
        </a:p>
      </dgm:t>
    </dgm:pt>
    <dgm:pt modelId="{8981E4D5-5624-417A-B57F-0DF95B0B1DE4}" type="pres">
      <dgm:prSet presAssocID="{6092D64F-7B7B-4FCC-B7F8-4C57868FB48A}" presName="node" presStyleLbl="node1" presStyleIdx="4" presStyleCnt="6" custScaleX="165540" custScaleY="81475" custRadScaleRad="105473" custRadScaleInc="74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DC3E7-A20F-451F-83BA-3EB28701390A}" type="pres">
      <dgm:prSet presAssocID="{6092D64F-7B7B-4FCC-B7F8-4C57868FB48A}" presName="spNode" presStyleCnt="0"/>
      <dgm:spPr/>
    </dgm:pt>
    <dgm:pt modelId="{CC86DCDF-AFD5-44DE-9C4B-C16A95A447F4}" type="pres">
      <dgm:prSet presAssocID="{4C4EDE8D-5FD3-4321-A54F-2747F2F612B0}" presName="sibTrans" presStyleLbl="sibTrans1D1" presStyleIdx="4" presStyleCnt="6"/>
      <dgm:spPr/>
      <dgm:t>
        <a:bodyPr/>
        <a:lstStyle/>
        <a:p>
          <a:endParaRPr lang="en-US"/>
        </a:p>
      </dgm:t>
    </dgm:pt>
    <dgm:pt modelId="{A38E0D43-9C8A-45A9-80CD-D0CEF9EB82F9}" type="pres">
      <dgm:prSet presAssocID="{01CCA8AE-2BAA-4F17-87C5-EE907F96AF28}" presName="node" presStyleLbl="node1" presStyleIdx="5" presStyleCnt="6" custScaleX="158050" custScaleY="81175" custRadScaleRad="106583" custRadScaleInc="-619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82CFE2-F8D6-4D1C-B936-AC904CFE1280}" type="pres">
      <dgm:prSet presAssocID="{01CCA8AE-2BAA-4F17-87C5-EE907F96AF28}" presName="spNode" presStyleCnt="0"/>
      <dgm:spPr/>
    </dgm:pt>
    <dgm:pt modelId="{BFE31BDA-6D1B-4F73-8CD0-8796B92964B9}" type="pres">
      <dgm:prSet presAssocID="{4A30D12C-0421-48DF-8816-352F8067333B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CFE1DD53-F2C9-4C28-A570-9C9B79CFA701}" type="presOf" srcId="{01CCA8AE-2BAA-4F17-87C5-EE907F96AF28}" destId="{A38E0D43-9C8A-45A9-80CD-D0CEF9EB82F9}" srcOrd="0" destOrd="0" presId="urn:microsoft.com/office/officeart/2005/8/layout/cycle6"/>
    <dgm:cxn modelId="{4290CEEE-2F06-4170-8E89-DEC0EC06838A}" type="presOf" srcId="{D70F9057-E2A1-4141-B6B5-E0D42D08A909}" destId="{B22BFB2A-77FE-4E1C-86C3-2D74779DE884}" srcOrd="0" destOrd="0" presId="urn:microsoft.com/office/officeart/2005/8/layout/cycle6"/>
    <dgm:cxn modelId="{F65BC111-569B-4A42-A9C1-1E1D2C3BEF09}" type="presOf" srcId="{784FD1B7-49BF-4272-863B-286849FD54E3}" destId="{98966797-AC06-4C02-8C81-CD084ECA4D46}" srcOrd="0" destOrd="0" presId="urn:microsoft.com/office/officeart/2005/8/layout/cycle6"/>
    <dgm:cxn modelId="{1F7A602C-3F88-4A96-AC7B-B9EEF98C4479}" srcId="{F48F5AB1-00F2-40FF-8A50-76329BA66B6F}" destId="{6092D64F-7B7B-4FCC-B7F8-4C57868FB48A}" srcOrd="4" destOrd="0" parTransId="{A20D21F6-EF27-4741-AE49-1E4AF9CFA965}" sibTransId="{4C4EDE8D-5FD3-4321-A54F-2747F2F612B0}"/>
    <dgm:cxn modelId="{C8492030-F822-48A2-8CE2-E855E7DB25B4}" srcId="{F48F5AB1-00F2-40FF-8A50-76329BA66B6F}" destId="{01CCA8AE-2BAA-4F17-87C5-EE907F96AF28}" srcOrd="5" destOrd="0" parTransId="{9AB56E10-EB86-4E1C-9B10-85116ACDAD4D}" sibTransId="{4A30D12C-0421-48DF-8816-352F8067333B}"/>
    <dgm:cxn modelId="{70878FDF-FADD-422F-BBAD-397EA5AC3C63}" srcId="{F48F5AB1-00F2-40FF-8A50-76329BA66B6F}" destId="{21D4B5AA-B71E-4380-8928-9BEDFB218B17}" srcOrd="3" destOrd="0" parTransId="{2E1F53D3-B76A-47F3-912F-E785DDF966B9}" sibTransId="{DA4ED444-9783-470E-9A3C-A3B31E4167AB}"/>
    <dgm:cxn modelId="{108A73CF-7CD7-45A1-8EB1-572583F7F5CD}" type="presOf" srcId="{4A30D12C-0421-48DF-8816-352F8067333B}" destId="{BFE31BDA-6D1B-4F73-8CD0-8796B92964B9}" srcOrd="0" destOrd="0" presId="urn:microsoft.com/office/officeart/2005/8/layout/cycle6"/>
    <dgm:cxn modelId="{1475FC7D-A939-404B-9CFB-74C279E3C4A4}" type="presOf" srcId="{4C4EDE8D-5FD3-4321-A54F-2747F2F612B0}" destId="{CC86DCDF-AFD5-44DE-9C4B-C16A95A447F4}" srcOrd="0" destOrd="0" presId="urn:microsoft.com/office/officeart/2005/8/layout/cycle6"/>
    <dgm:cxn modelId="{DE39D234-36C0-4F65-819E-40D3C7FB1078}" srcId="{F48F5AB1-00F2-40FF-8A50-76329BA66B6F}" destId="{D70F9057-E2A1-4141-B6B5-E0D42D08A909}" srcOrd="1" destOrd="0" parTransId="{FF8995C7-1082-42FD-B5E3-559487A16C02}" sibTransId="{5AE6C233-4089-4F20-B7FB-BD1F4D4BB96E}"/>
    <dgm:cxn modelId="{E1D0AF31-CE04-4AD8-83A7-36DD8D859E40}" type="presOf" srcId="{21D4B5AA-B71E-4380-8928-9BEDFB218B17}" destId="{107A0123-78CE-40C9-89A2-1AF3EBF8FD8B}" srcOrd="0" destOrd="0" presId="urn:microsoft.com/office/officeart/2005/8/layout/cycle6"/>
    <dgm:cxn modelId="{4F155D99-3E0C-43D5-BDCC-18E5C8C577A9}" srcId="{F48F5AB1-00F2-40FF-8A50-76329BA66B6F}" destId="{784FD1B7-49BF-4272-863B-286849FD54E3}" srcOrd="0" destOrd="0" parTransId="{9C8300A6-E65A-4360-A73D-141CB3719C0E}" sibTransId="{435B93BD-3B50-4CE7-8E9A-13DB306425A7}"/>
    <dgm:cxn modelId="{99B9DFB2-22D5-4FA0-A957-2F428916D83A}" type="presOf" srcId="{435B93BD-3B50-4CE7-8E9A-13DB306425A7}" destId="{8635B8ED-3635-4742-A77C-36F58E0CABFA}" srcOrd="0" destOrd="0" presId="urn:microsoft.com/office/officeart/2005/8/layout/cycle6"/>
    <dgm:cxn modelId="{76A0CF0B-2C41-493E-BDE0-940FAD494295}" type="presOf" srcId="{37A83CD3-A905-4226-AC44-D47DD2DDE46F}" destId="{4DBF8C40-9B1A-4953-810B-D86B8936FA42}" srcOrd="0" destOrd="0" presId="urn:microsoft.com/office/officeart/2005/8/layout/cycle6"/>
    <dgm:cxn modelId="{7DAAE8A4-A81B-4FC5-AACE-F0D130F88228}" srcId="{F48F5AB1-00F2-40FF-8A50-76329BA66B6F}" destId="{37A83CD3-A905-4226-AC44-D47DD2DDE46F}" srcOrd="2" destOrd="0" parTransId="{F1D3F3FE-9480-45AD-B18E-11000599F41A}" sibTransId="{0AA05993-054F-4296-85F1-A2DBACF8BCB7}"/>
    <dgm:cxn modelId="{43A31DB9-8732-4D37-A5CB-2ACF8AF1B59F}" type="presOf" srcId="{5AE6C233-4089-4F20-B7FB-BD1F4D4BB96E}" destId="{9BDB44ED-2DFD-4B76-957A-5A30C9F5DAD9}" srcOrd="0" destOrd="0" presId="urn:microsoft.com/office/officeart/2005/8/layout/cycle6"/>
    <dgm:cxn modelId="{69DC5953-C35E-430E-96D9-1EC10A8ECCF5}" type="presOf" srcId="{F48F5AB1-00F2-40FF-8A50-76329BA66B6F}" destId="{06C6B882-BB7A-4978-AA28-412378612CA3}" srcOrd="0" destOrd="0" presId="urn:microsoft.com/office/officeart/2005/8/layout/cycle6"/>
    <dgm:cxn modelId="{28A4AFDB-DBE3-47CC-B826-72D90B044B2F}" type="presOf" srcId="{6092D64F-7B7B-4FCC-B7F8-4C57868FB48A}" destId="{8981E4D5-5624-417A-B57F-0DF95B0B1DE4}" srcOrd="0" destOrd="0" presId="urn:microsoft.com/office/officeart/2005/8/layout/cycle6"/>
    <dgm:cxn modelId="{4F707495-9B42-48DA-ABA0-B252C2B4E446}" type="presOf" srcId="{DA4ED444-9783-470E-9A3C-A3B31E4167AB}" destId="{E49BE9A0-97DA-4647-9E9A-A96E9B454B68}" srcOrd="0" destOrd="0" presId="urn:microsoft.com/office/officeart/2005/8/layout/cycle6"/>
    <dgm:cxn modelId="{E97F6F9A-795B-47DE-B089-B3D0CA5B2680}" type="presOf" srcId="{0AA05993-054F-4296-85F1-A2DBACF8BCB7}" destId="{1CB1F75F-58FC-4A87-83C7-A6B46361E1F5}" srcOrd="0" destOrd="0" presId="urn:microsoft.com/office/officeart/2005/8/layout/cycle6"/>
    <dgm:cxn modelId="{E22953D5-058B-4A9B-8434-728BA8D90080}" type="presParOf" srcId="{06C6B882-BB7A-4978-AA28-412378612CA3}" destId="{98966797-AC06-4C02-8C81-CD084ECA4D46}" srcOrd="0" destOrd="0" presId="urn:microsoft.com/office/officeart/2005/8/layout/cycle6"/>
    <dgm:cxn modelId="{2E1D4236-B8A2-4BF9-A87C-505309C61895}" type="presParOf" srcId="{06C6B882-BB7A-4978-AA28-412378612CA3}" destId="{2D2D2935-E2AC-4EAE-AC7F-FEF45F66B484}" srcOrd="1" destOrd="0" presId="urn:microsoft.com/office/officeart/2005/8/layout/cycle6"/>
    <dgm:cxn modelId="{AE294159-4665-413D-A7F0-D4D2CA920222}" type="presParOf" srcId="{06C6B882-BB7A-4978-AA28-412378612CA3}" destId="{8635B8ED-3635-4742-A77C-36F58E0CABFA}" srcOrd="2" destOrd="0" presId="urn:microsoft.com/office/officeart/2005/8/layout/cycle6"/>
    <dgm:cxn modelId="{368EE3CF-2136-4C77-A4DF-90BDE2F6C6EF}" type="presParOf" srcId="{06C6B882-BB7A-4978-AA28-412378612CA3}" destId="{B22BFB2A-77FE-4E1C-86C3-2D74779DE884}" srcOrd="3" destOrd="0" presId="urn:microsoft.com/office/officeart/2005/8/layout/cycle6"/>
    <dgm:cxn modelId="{DD43AE5D-492F-46D5-B7AD-656B714C8F6A}" type="presParOf" srcId="{06C6B882-BB7A-4978-AA28-412378612CA3}" destId="{401F6F37-AE44-417B-958E-C9674D00B52D}" srcOrd="4" destOrd="0" presId="urn:microsoft.com/office/officeart/2005/8/layout/cycle6"/>
    <dgm:cxn modelId="{23B772D4-B0C5-458E-858B-53921A75F829}" type="presParOf" srcId="{06C6B882-BB7A-4978-AA28-412378612CA3}" destId="{9BDB44ED-2DFD-4B76-957A-5A30C9F5DAD9}" srcOrd="5" destOrd="0" presId="urn:microsoft.com/office/officeart/2005/8/layout/cycle6"/>
    <dgm:cxn modelId="{229A97B3-5E4A-4B12-AECD-57C3F8C42972}" type="presParOf" srcId="{06C6B882-BB7A-4978-AA28-412378612CA3}" destId="{4DBF8C40-9B1A-4953-810B-D86B8936FA42}" srcOrd="6" destOrd="0" presId="urn:microsoft.com/office/officeart/2005/8/layout/cycle6"/>
    <dgm:cxn modelId="{BDE09CAB-4F55-4C5F-A763-1044C452200D}" type="presParOf" srcId="{06C6B882-BB7A-4978-AA28-412378612CA3}" destId="{CB19374F-859D-4AD2-904A-B5F8220E17B9}" srcOrd="7" destOrd="0" presId="urn:microsoft.com/office/officeart/2005/8/layout/cycle6"/>
    <dgm:cxn modelId="{DB97E550-41DB-4619-963E-114ECBBE8C7D}" type="presParOf" srcId="{06C6B882-BB7A-4978-AA28-412378612CA3}" destId="{1CB1F75F-58FC-4A87-83C7-A6B46361E1F5}" srcOrd="8" destOrd="0" presId="urn:microsoft.com/office/officeart/2005/8/layout/cycle6"/>
    <dgm:cxn modelId="{5AD5D954-35B2-4997-B6D5-BF9701F42338}" type="presParOf" srcId="{06C6B882-BB7A-4978-AA28-412378612CA3}" destId="{107A0123-78CE-40C9-89A2-1AF3EBF8FD8B}" srcOrd="9" destOrd="0" presId="urn:microsoft.com/office/officeart/2005/8/layout/cycle6"/>
    <dgm:cxn modelId="{5756E95B-189D-4F10-B4D0-37FB5F860F0F}" type="presParOf" srcId="{06C6B882-BB7A-4978-AA28-412378612CA3}" destId="{4C00AB86-8395-4063-9126-721844EFB288}" srcOrd="10" destOrd="0" presId="urn:microsoft.com/office/officeart/2005/8/layout/cycle6"/>
    <dgm:cxn modelId="{14C9C4BF-630F-401E-B137-2597EBF99593}" type="presParOf" srcId="{06C6B882-BB7A-4978-AA28-412378612CA3}" destId="{E49BE9A0-97DA-4647-9E9A-A96E9B454B68}" srcOrd="11" destOrd="0" presId="urn:microsoft.com/office/officeart/2005/8/layout/cycle6"/>
    <dgm:cxn modelId="{08296E5B-7E0A-46A6-AC64-E56A5850CCBE}" type="presParOf" srcId="{06C6B882-BB7A-4978-AA28-412378612CA3}" destId="{8981E4D5-5624-417A-B57F-0DF95B0B1DE4}" srcOrd="12" destOrd="0" presId="urn:microsoft.com/office/officeart/2005/8/layout/cycle6"/>
    <dgm:cxn modelId="{5E5DD828-E611-4832-A474-7388A3FE0157}" type="presParOf" srcId="{06C6B882-BB7A-4978-AA28-412378612CA3}" destId="{2BEDC3E7-A20F-451F-83BA-3EB28701390A}" srcOrd="13" destOrd="0" presId="urn:microsoft.com/office/officeart/2005/8/layout/cycle6"/>
    <dgm:cxn modelId="{8241AB2A-24FD-44D9-AD18-9C429C8D07AF}" type="presParOf" srcId="{06C6B882-BB7A-4978-AA28-412378612CA3}" destId="{CC86DCDF-AFD5-44DE-9C4B-C16A95A447F4}" srcOrd="14" destOrd="0" presId="urn:microsoft.com/office/officeart/2005/8/layout/cycle6"/>
    <dgm:cxn modelId="{2AA596D7-BC53-44EC-A27D-A2BBD63B0D56}" type="presParOf" srcId="{06C6B882-BB7A-4978-AA28-412378612CA3}" destId="{A38E0D43-9C8A-45A9-80CD-D0CEF9EB82F9}" srcOrd="15" destOrd="0" presId="urn:microsoft.com/office/officeart/2005/8/layout/cycle6"/>
    <dgm:cxn modelId="{198E1E6E-3598-41F5-9884-6E4A1912FA1D}" type="presParOf" srcId="{06C6B882-BB7A-4978-AA28-412378612CA3}" destId="{FC82CFE2-F8D6-4D1C-B936-AC904CFE1280}" srcOrd="16" destOrd="0" presId="urn:microsoft.com/office/officeart/2005/8/layout/cycle6"/>
    <dgm:cxn modelId="{EBC0C4E1-C9F3-4716-BD15-BB3A07088AF8}" type="presParOf" srcId="{06C6B882-BB7A-4978-AA28-412378612CA3}" destId="{BFE31BDA-6D1B-4F73-8CD0-8796B92964B9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F9D74-DDE4-4972-AEA0-EEA4CF97B9D6}">
      <dsp:nvSpPr>
        <dsp:cNvPr id="0" name=""/>
        <dsp:cNvSpPr/>
      </dsp:nvSpPr>
      <dsp:spPr>
        <a:xfrm>
          <a:off x="381000" y="633"/>
          <a:ext cx="1065534" cy="1065534"/>
        </a:xfrm>
        <a:prstGeom prst="ellipse">
          <a:avLst/>
        </a:prstGeom>
        <a:solidFill>
          <a:srgbClr val="7A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What to learn</a:t>
          </a:r>
          <a:endParaRPr lang="en-US" sz="2000" kern="1200" dirty="0"/>
        </a:p>
      </dsp:txBody>
      <dsp:txXfrm>
        <a:off x="537044" y="156677"/>
        <a:ext cx="753446" cy="753446"/>
      </dsp:txXfrm>
    </dsp:sp>
    <dsp:sp modelId="{1F97DC63-5B68-461D-8C8B-8E698C0E145C}">
      <dsp:nvSpPr>
        <dsp:cNvPr id="0" name=""/>
        <dsp:cNvSpPr/>
      </dsp:nvSpPr>
      <dsp:spPr>
        <a:xfrm>
          <a:off x="1533056" y="224395"/>
          <a:ext cx="618010" cy="6180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614973" y="460722"/>
        <a:ext cx="454176" cy="145356"/>
      </dsp:txXfrm>
    </dsp:sp>
    <dsp:sp modelId="{3CB47E41-2E88-4471-AC31-FC81C3518815}">
      <dsp:nvSpPr>
        <dsp:cNvPr id="0" name=""/>
        <dsp:cNvSpPr/>
      </dsp:nvSpPr>
      <dsp:spPr>
        <a:xfrm>
          <a:off x="2237588" y="633"/>
          <a:ext cx="1065534" cy="1065534"/>
        </a:xfrm>
        <a:prstGeom prst="ellipse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How to learn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2393632" y="156677"/>
        <a:ext cx="753446" cy="753446"/>
      </dsp:txXfrm>
    </dsp:sp>
    <dsp:sp modelId="{48AAE5C7-34D6-4758-B517-3E12EE6BC2B1}">
      <dsp:nvSpPr>
        <dsp:cNvPr id="0" name=""/>
        <dsp:cNvSpPr/>
      </dsp:nvSpPr>
      <dsp:spPr>
        <a:xfrm>
          <a:off x="3389644" y="224395"/>
          <a:ext cx="618010" cy="6180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471561" y="460722"/>
        <a:ext cx="454176" cy="145356"/>
      </dsp:txXfrm>
    </dsp:sp>
    <dsp:sp modelId="{06F9C9AC-E99B-47B7-BB98-809CCF31559E}">
      <dsp:nvSpPr>
        <dsp:cNvPr id="0" name=""/>
        <dsp:cNvSpPr/>
      </dsp:nvSpPr>
      <dsp:spPr>
        <a:xfrm>
          <a:off x="4094176" y="633"/>
          <a:ext cx="1065534" cy="1065534"/>
        </a:xfrm>
        <a:prstGeom prst="ellipse">
          <a:avLst/>
        </a:prstGeom>
        <a:solidFill>
          <a:srgbClr val="003A2F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How to teach</a:t>
          </a:r>
          <a:endParaRPr lang="en-US" sz="2000" kern="1200" dirty="0"/>
        </a:p>
      </dsp:txBody>
      <dsp:txXfrm>
        <a:off x="4250220" y="156677"/>
        <a:ext cx="753446" cy="753446"/>
      </dsp:txXfrm>
    </dsp:sp>
    <dsp:sp modelId="{3431D5DA-95D6-44D2-A5CA-B4FC68DF17F6}">
      <dsp:nvSpPr>
        <dsp:cNvPr id="0" name=""/>
        <dsp:cNvSpPr/>
      </dsp:nvSpPr>
      <dsp:spPr>
        <a:xfrm>
          <a:off x="5246233" y="224395"/>
          <a:ext cx="618010" cy="61801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5328150" y="351705"/>
        <a:ext cx="454176" cy="363390"/>
      </dsp:txXfrm>
    </dsp:sp>
    <dsp:sp modelId="{8DC82F15-12FD-4511-A57D-99E8E7BFC299}">
      <dsp:nvSpPr>
        <dsp:cNvPr id="0" name=""/>
        <dsp:cNvSpPr/>
      </dsp:nvSpPr>
      <dsp:spPr>
        <a:xfrm>
          <a:off x="5950764" y="633"/>
          <a:ext cx="2126434" cy="1065534"/>
        </a:xfrm>
        <a:prstGeom prst="ellipse">
          <a:avLst/>
        </a:prstGeom>
        <a:solidFill>
          <a:srgbClr val="002060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PEDAGOGY</a:t>
          </a:r>
          <a:endParaRPr lang="en-US" sz="2000" kern="1200" dirty="0"/>
        </a:p>
      </dsp:txBody>
      <dsp:txXfrm>
        <a:off x="6262173" y="156677"/>
        <a:ext cx="1503616" cy="753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B2E48D-EF2B-42BA-AAE4-E17CC07D0EB5}">
      <dsp:nvSpPr>
        <dsp:cNvPr id="0" name=""/>
        <dsp:cNvSpPr/>
      </dsp:nvSpPr>
      <dsp:spPr>
        <a:xfrm>
          <a:off x="0" y="560784"/>
          <a:ext cx="2595562" cy="15573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Student learning as the ultimate goal</a:t>
          </a:r>
          <a:endParaRPr lang="en-US" sz="2700" kern="1200" dirty="0"/>
        </a:p>
      </dsp:txBody>
      <dsp:txXfrm>
        <a:off x="0" y="560784"/>
        <a:ext cx="2595562" cy="1557337"/>
      </dsp:txXfrm>
    </dsp:sp>
    <dsp:sp modelId="{68383225-4F2C-4A0E-969E-012895A145B7}">
      <dsp:nvSpPr>
        <dsp:cNvPr id="0" name=""/>
        <dsp:cNvSpPr/>
      </dsp:nvSpPr>
      <dsp:spPr>
        <a:xfrm>
          <a:off x="2855118" y="560784"/>
          <a:ext cx="2595562" cy="1557337"/>
        </a:xfrm>
        <a:prstGeom prst="rect">
          <a:avLst/>
        </a:prstGeom>
        <a:solidFill>
          <a:schemeClr val="accent5">
            <a:hueOff val="1343711"/>
            <a:satOff val="1896"/>
            <a:lumOff val="-2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700" kern="1200" dirty="0" smtClean="0"/>
            <a:t>What students should learn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(and </a:t>
          </a:r>
          <a:r>
            <a:rPr lang="en-US" sz="2700" u="sng" kern="1200" dirty="0" smtClean="0"/>
            <a:t>why!</a:t>
          </a:r>
          <a:r>
            <a:rPr lang="en-US" sz="2700" kern="1200" dirty="0" smtClean="0"/>
            <a:t>)</a:t>
          </a:r>
          <a:endParaRPr lang="en-US" sz="2700" kern="1200" dirty="0"/>
        </a:p>
      </dsp:txBody>
      <dsp:txXfrm>
        <a:off x="2855118" y="560784"/>
        <a:ext cx="2595562" cy="1557337"/>
      </dsp:txXfrm>
    </dsp:sp>
    <dsp:sp modelId="{C66A7782-E038-4998-83E1-EE1EB5A8B76C}">
      <dsp:nvSpPr>
        <dsp:cNvPr id="0" name=""/>
        <dsp:cNvSpPr/>
      </dsp:nvSpPr>
      <dsp:spPr>
        <a:xfrm>
          <a:off x="5710237" y="560784"/>
          <a:ext cx="2595562" cy="1557337"/>
        </a:xfrm>
        <a:prstGeom prst="rect">
          <a:avLst/>
        </a:prstGeom>
        <a:solidFill>
          <a:schemeClr val="accent5">
            <a:hueOff val="2687421"/>
            <a:satOff val="3792"/>
            <a:lumOff val="-4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Aligning goals, activities, and assessments</a:t>
          </a:r>
          <a:endParaRPr lang="en-US" sz="2700" kern="1200" dirty="0"/>
        </a:p>
      </dsp:txBody>
      <dsp:txXfrm>
        <a:off x="5710237" y="560784"/>
        <a:ext cx="2595562" cy="1557337"/>
      </dsp:txXfrm>
    </dsp:sp>
    <dsp:sp modelId="{7650803B-5368-4DE9-A0A3-5056413D4ABA}">
      <dsp:nvSpPr>
        <dsp:cNvPr id="0" name=""/>
        <dsp:cNvSpPr/>
      </dsp:nvSpPr>
      <dsp:spPr>
        <a:xfrm>
          <a:off x="0" y="2377678"/>
          <a:ext cx="2595562" cy="1557337"/>
        </a:xfrm>
        <a:prstGeom prst="rect">
          <a:avLst/>
        </a:prstGeom>
        <a:solidFill>
          <a:schemeClr val="accent5">
            <a:hueOff val="4031132"/>
            <a:satOff val="5687"/>
            <a:lumOff val="-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Balancing content and creation</a:t>
          </a:r>
          <a:endParaRPr lang="en-US" sz="2700" kern="1200" dirty="0"/>
        </a:p>
      </dsp:txBody>
      <dsp:txXfrm>
        <a:off x="0" y="2377678"/>
        <a:ext cx="2595562" cy="1557337"/>
      </dsp:txXfrm>
    </dsp:sp>
    <dsp:sp modelId="{8098D44B-D63A-49DB-B0A0-FF429825468C}">
      <dsp:nvSpPr>
        <dsp:cNvPr id="0" name=""/>
        <dsp:cNvSpPr/>
      </dsp:nvSpPr>
      <dsp:spPr>
        <a:xfrm>
          <a:off x="2855118" y="2377678"/>
          <a:ext cx="2595562" cy="1557337"/>
        </a:xfrm>
        <a:prstGeom prst="rect">
          <a:avLst/>
        </a:prstGeom>
        <a:solidFill>
          <a:schemeClr val="accent5">
            <a:hueOff val="5374843"/>
            <a:satOff val="7583"/>
            <a:lumOff val="-9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Needs of students as learners and as people</a:t>
          </a:r>
          <a:endParaRPr lang="en-US" sz="2700" kern="1200" dirty="0"/>
        </a:p>
      </dsp:txBody>
      <dsp:txXfrm>
        <a:off x="2855118" y="2377678"/>
        <a:ext cx="2595562" cy="1557337"/>
      </dsp:txXfrm>
    </dsp:sp>
    <dsp:sp modelId="{983D09AA-CD1E-4179-9422-9F1C186A4382}">
      <dsp:nvSpPr>
        <dsp:cNvPr id="0" name=""/>
        <dsp:cNvSpPr/>
      </dsp:nvSpPr>
      <dsp:spPr>
        <a:xfrm>
          <a:off x="5710237" y="2377678"/>
          <a:ext cx="2595562" cy="1557337"/>
        </a:xfrm>
        <a:prstGeom prst="rect">
          <a:avLst/>
        </a:prstGeom>
        <a:solidFill>
          <a:schemeClr val="accent5">
            <a:hueOff val="6718553"/>
            <a:satOff val="9479"/>
            <a:lumOff val="-11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 “big picture” of a course</a:t>
          </a:r>
          <a:endParaRPr lang="en-US" sz="2700" kern="1200" dirty="0"/>
        </a:p>
      </dsp:txBody>
      <dsp:txXfrm>
        <a:off x="5710237" y="2377678"/>
        <a:ext cx="2595562" cy="1557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766A4-F920-442D-A543-02D337913FDB}">
      <dsp:nvSpPr>
        <dsp:cNvPr id="0" name=""/>
        <dsp:cNvSpPr/>
      </dsp:nvSpPr>
      <dsp:spPr>
        <a:xfrm>
          <a:off x="0" y="4128928"/>
          <a:ext cx="8153400" cy="0"/>
        </a:xfrm>
        <a:prstGeom prst="line">
          <a:avLst/>
        </a:pr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DCED1-F4D9-43B0-B4FA-F8B2DC58021D}">
      <dsp:nvSpPr>
        <dsp:cNvPr id="0" name=""/>
        <dsp:cNvSpPr/>
      </dsp:nvSpPr>
      <dsp:spPr>
        <a:xfrm>
          <a:off x="0" y="2744154"/>
          <a:ext cx="8153400" cy="0"/>
        </a:xfrm>
        <a:prstGeom prst="line">
          <a:avLst/>
        </a:pr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63004D-6D36-4553-8599-3758D8D2F6AD}">
      <dsp:nvSpPr>
        <dsp:cNvPr id="0" name=""/>
        <dsp:cNvSpPr/>
      </dsp:nvSpPr>
      <dsp:spPr>
        <a:xfrm>
          <a:off x="0" y="1615217"/>
          <a:ext cx="8153400" cy="0"/>
        </a:xfrm>
        <a:prstGeom prst="line">
          <a:avLst/>
        </a:pr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E8AE7-6B9C-45AC-ACEB-C37933E97F73}">
      <dsp:nvSpPr>
        <dsp:cNvPr id="0" name=""/>
        <dsp:cNvSpPr/>
      </dsp:nvSpPr>
      <dsp:spPr>
        <a:xfrm>
          <a:off x="0" y="456405"/>
          <a:ext cx="8153400" cy="0"/>
        </a:xfrm>
        <a:prstGeom prst="line">
          <a:avLst/>
        </a:pr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DF775-124F-4766-A1CF-C39278B600B3}">
      <dsp:nvSpPr>
        <dsp:cNvPr id="0" name=""/>
        <dsp:cNvSpPr/>
      </dsp:nvSpPr>
      <dsp:spPr>
        <a:xfrm>
          <a:off x="2119883" y="2425"/>
          <a:ext cx="6033516" cy="453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cap="none" spc="0" dirty="0" smtClean="0">
              <a:ln w="10160">
                <a:prstDash val="solid"/>
              </a:ln>
              <a:solidFill>
                <a:schemeClr val="tx1">
                  <a:lumMod val="8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Progressive Era</a:t>
          </a:r>
          <a:endParaRPr lang="en-US" sz="2600" b="1" kern="1200" cap="none" spc="0" dirty="0">
            <a:ln w="10160">
              <a:prstDash val="solid"/>
            </a:ln>
            <a:solidFill>
              <a:schemeClr val="tx1">
                <a:lumMod val="85000"/>
              </a:schemeClr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sp:txBody>
      <dsp:txXfrm>
        <a:off x="2119883" y="2425"/>
        <a:ext cx="6033516" cy="453979"/>
      </dsp:txXfrm>
    </dsp:sp>
    <dsp:sp modelId="{ABE1E1D7-7451-4698-962A-DA72BA2687BF}">
      <dsp:nvSpPr>
        <dsp:cNvPr id="0" name=""/>
        <dsp:cNvSpPr/>
      </dsp:nvSpPr>
      <dsp:spPr>
        <a:xfrm>
          <a:off x="0" y="2425"/>
          <a:ext cx="2119884" cy="453979"/>
        </a:xfrm>
        <a:prstGeom prst="round2SameRect">
          <a:avLst>
            <a:gd name="adj1" fmla="val 16670"/>
            <a:gd name="adj2" fmla="val 0"/>
          </a:avLst>
        </a:prstGeom>
        <a:solidFill>
          <a:schemeClr val="bg2">
            <a:lumMod val="95000"/>
            <a:lumOff val="5000"/>
          </a:schemeClr>
        </a:solidFill>
        <a:ln w="1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1890-1930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22165" y="24590"/>
        <a:ext cx="2075554" cy="431814"/>
      </dsp:txXfrm>
    </dsp:sp>
    <dsp:sp modelId="{C77E5F73-6064-4394-A7C7-8795879D4DC7}">
      <dsp:nvSpPr>
        <dsp:cNvPr id="0" name=""/>
        <dsp:cNvSpPr/>
      </dsp:nvSpPr>
      <dsp:spPr>
        <a:xfrm>
          <a:off x="0" y="456405"/>
          <a:ext cx="8153400" cy="682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Need for more and better education (urbanization)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Dewey and Montessori focus on “learner-led” education</a:t>
          </a:r>
          <a:endParaRPr lang="en-US" sz="2000" kern="1200" dirty="0"/>
        </a:p>
      </dsp:txBody>
      <dsp:txXfrm>
        <a:off x="0" y="456405"/>
        <a:ext cx="8153400" cy="682134"/>
      </dsp:txXfrm>
    </dsp:sp>
    <dsp:sp modelId="{DFEF11AE-00CA-4FAD-BA46-E18222BD295B}">
      <dsp:nvSpPr>
        <dsp:cNvPr id="0" name=""/>
        <dsp:cNvSpPr/>
      </dsp:nvSpPr>
      <dsp:spPr>
        <a:xfrm>
          <a:off x="2119883" y="1161238"/>
          <a:ext cx="6033516" cy="453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i="0" kern="1200" cap="none" spc="0" dirty="0" smtClean="0">
              <a:ln w="10160">
                <a:prstDash val="solid"/>
              </a:ln>
              <a:solidFill>
                <a:srgbClr val="9BCD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Great Depression</a:t>
          </a:r>
          <a:endParaRPr lang="en-US" sz="2600" b="1" i="0" kern="1200" cap="none" spc="0" dirty="0">
            <a:ln w="10160">
              <a:prstDash val="solid"/>
            </a:ln>
            <a:solidFill>
              <a:srgbClr val="9BCD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sp:txBody>
      <dsp:txXfrm>
        <a:off x="2119883" y="1161238"/>
        <a:ext cx="6033516" cy="453979"/>
      </dsp:txXfrm>
    </dsp:sp>
    <dsp:sp modelId="{5D2B9BE8-4678-4938-90F6-325F6F06075F}">
      <dsp:nvSpPr>
        <dsp:cNvPr id="0" name=""/>
        <dsp:cNvSpPr/>
      </dsp:nvSpPr>
      <dsp:spPr>
        <a:xfrm>
          <a:off x="0" y="1161238"/>
          <a:ext cx="2119884" cy="453979"/>
        </a:xfrm>
        <a:prstGeom prst="round2SameRect">
          <a:avLst>
            <a:gd name="adj1" fmla="val 16670"/>
            <a:gd name="adj2" fmla="val 0"/>
          </a:avLst>
        </a:prstGeom>
        <a:solidFill>
          <a:schemeClr val="bg1">
            <a:lumMod val="50000"/>
          </a:schemeClr>
        </a:solidFill>
        <a:ln w="1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1930-1950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22165" y="1183403"/>
        <a:ext cx="2075554" cy="431814"/>
      </dsp:txXfrm>
    </dsp:sp>
    <dsp:sp modelId="{F95CB857-1A24-4A46-A076-F5941FBF5A7F}">
      <dsp:nvSpPr>
        <dsp:cNvPr id="0" name=""/>
        <dsp:cNvSpPr/>
      </dsp:nvSpPr>
      <dsp:spPr>
        <a:xfrm>
          <a:off x="0" y="1615217"/>
          <a:ext cx="8153400" cy="652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High unemployment fuels need to reeducate adults for careers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Adult education pursued vigorously in Britain and Germany</a:t>
          </a:r>
          <a:endParaRPr lang="en-US" sz="2000" kern="1200" dirty="0"/>
        </a:p>
      </dsp:txBody>
      <dsp:txXfrm>
        <a:off x="0" y="1615217"/>
        <a:ext cx="8153400" cy="652257"/>
      </dsp:txXfrm>
    </dsp:sp>
    <dsp:sp modelId="{673F9CE4-08DA-469F-BC78-6851737D7DC1}">
      <dsp:nvSpPr>
        <dsp:cNvPr id="0" name=""/>
        <dsp:cNvSpPr/>
      </dsp:nvSpPr>
      <dsp:spPr>
        <a:xfrm>
          <a:off x="2119883" y="2278824"/>
          <a:ext cx="6033516" cy="453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cap="none" spc="0" dirty="0" smtClean="0">
              <a:ln w="10160"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Andragogy Returns</a:t>
          </a:r>
          <a:endParaRPr lang="en-US" sz="2600" b="1" kern="1200" cap="none" spc="0" dirty="0">
            <a:ln w="10160">
              <a:prstDash val="solid"/>
            </a:ln>
            <a:solidFill>
              <a:schemeClr val="accent2">
                <a:lumMod val="50000"/>
              </a:schemeClr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sp:txBody>
      <dsp:txXfrm>
        <a:off x="2119883" y="2278824"/>
        <a:ext cx="6033516" cy="453979"/>
      </dsp:txXfrm>
    </dsp:sp>
    <dsp:sp modelId="{BF8889B4-A71B-4CCE-9564-C86D92EB61DB}">
      <dsp:nvSpPr>
        <dsp:cNvPr id="0" name=""/>
        <dsp:cNvSpPr/>
      </dsp:nvSpPr>
      <dsp:spPr>
        <a:xfrm>
          <a:off x="0" y="2278824"/>
          <a:ext cx="2119884" cy="453979"/>
        </a:xfrm>
        <a:prstGeom prst="round2SameRect">
          <a:avLst>
            <a:gd name="adj1" fmla="val 16670"/>
            <a:gd name="adj2" fmla="val 0"/>
          </a:avLst>
        </a:prstGeom>
        <a:solidFill>
          <a:srgbClr val="660033"/>
        </a:solidFill>
        <a:ln w="1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bg1"/>
              </a:solidFill>
            </a:rPr>
            <a:t>1950-1970</a:t>
          </a:r>
          <a:endParaRPr lang="en-US" sz="2600" kern="1200" dirty="0">
            <a:solidFill>
              <a:schemeClr val="bg1"/>
            </a:solidFill>
          </a:endParaRPr>
        </a:p>
      </dsp:txBody>
      <dsp:txXfrm>
        <a:off x="22165" y="2300989"/>
        <a:ext cx="2075554" cy="431814"/>
      </dsp:txXfrm>
    </dsp:sp>
    <dsp:sp modelId="{840D8E92-720B-41D6-82C8-2BE23B7930D4}">
      <dsp:nvSpPr>
        <dsp:cNvPr id="0" name=""/>
        <dsp:cNvSpPr/>
      </dsp:nvSpPr>
      <dsp:spPr>
        <a:xfrm>
          <a:off x="0" y="2732804"/>
          <a:ext cx="8153400" cy="908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i="0" kern="1200" dirty="0" smtClean="0"/>
            <a:t>New adult learning theories formed by educational psychologists</a:t>
          </a:r>
          <a:endParaRPr lang="en-US" sz="2000" i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Malcolm Knowles publishes </a:t>
          </a:r>
          <a:r>
            <a:rPr lang="en-US" sz="2000" i="1" kern="1200" dirty="0" smtClean="0"/>
            <a:t>Informal Adult Education</a:t>
          </a:r>
          <a:r>
            <a:rPr lang="en-US" sz="2000" i="0" kern="1200" dirty="0" smtClean="0"/>
            <a:t> (1950) and </a:t>
          </a:r>
          <a:r>
            <a:rPr lang="en-US" sz="2000" i="1" kern="1200" dirty="0" smtClean="0"/>
            <a:t>A Modern Practice of Adult Education: Andragogy versus Pedagogy</a:t>
          </a:r>
          <a:r>
            <a:rPr lang="en-US" sz="2000" i="0" kern="1200" dirty="0" smtClean="0"/>
            <a:t> (1970)</a:t>
          </a:r>
          <a:endParaRPr lang="en-US" sz="2000" i="1" kern="1200" dirty="0"/>
        </a:p>
      </dsp:txBody>
      <dsp:txXfrm>
        <a:off x="0" y="2732804"/>
        <a:ext cx="8153400" cy="908095"/>
      </dsp:txXfrm>
    </dsp:sp>
    <dsp:sp modelId="{BDA4ED0D-80DE-415B-81DA-E39E6475106D}">
      <dsp:nvSpPr>
        <dsp:cNvPr id="0" name=""/>
        <dsp:cNvSpPr/>
      </dsp:nvSpPr>
      <dsp:spPr>
        <a:xfrm>
          <a:off x="2119883" y="3674948"/>
          <a:ext cx="6033516" cy="453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cap="none" spc="0" dirty="0" smtClean="0">
              <a:ln w="10160">
                <a:prstDash val="solid"/>
              </a:ln>
              <a:solidFill>
                <a:srgbClr val="007A63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Andragogy in Practice</a:t>
          </a:r>
          <a:endParaRPr lang="en-US" sz="2600" b="1" kern="1200" cap="none" spc="0" dirty="0">
            <a:ln w="10160">
              <a:prstDash val="solid"/>
            </a:ln>
            <a:solidFill>
              <a:srgbClr val="007A63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endParaRPr>
        </a:p>
      </dsp:txBody>
      <dsp:txXfrm>
        <a:off x="2119883" y="3674948"/>
        <a:ext cx="6033516" cy="453979"/>
      </dsp:txXfrm>
    </dsp:sp>
    <dsp:sp modelId="{5B086953-57D2-4D3B-B00F-C5A5CB2E1036}">
      <dsp:nvSpPr>
        <dsp:cNvPr id="0" name=""/>
        <dsp:cNvSpPr/>
      </dsp:nvSpPr>
      <dsp:spPr>
        <a:xfrm>
          <a:off x="0" y="3674948"/>
          <a:ext cx="2119884" cy="453979"/>
        </a:xfrm>
        <a:prstGeom prst="round2SameRect">
          <a:avLst>
            <a:gd name="adj1" fmla="val 16670"/>
            <a:gd name="adj2" fmla="val 0"/>
          </a:avLst>
        </a:prstGeom>
        <a:solidFill>
          <a:srgbClr val="003A2F"/>
        </a:solidFill>
        <a:ln w="100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bg1"/>
              </a:solidFill>
            </a:rPr>
            <a:t>1980-Present</a:t>
          </a:r>
          <a:endParaRPr lang="en-US" sz="2600" kern="1200" dirty="0">
            <a:solidFill>
              <a:schemeClr val="bg1"/>
            </a:solidFill>
          </a:endParaRPr>
        </a:p>
      </dsp:txBody>
      <dsp:txXfrm>
        <a:off x="22165" y="3697113"/>
        <a:ext cx="2075554" cy="431814"/>
      </dsp:txXfrm>
    </dsp:sp>
    <dsp:sp modelId="{01C5F6F4-88E5-486D-B5EA-269436392C4B}">
      <dsp:nvSpPr>
        <dsp:cNvPr id="0" name=""/>
        <dsp:cNvSpPr/>
      </dsp:nvSpPr>
      <dsp:spPr>
        <a:xfrm>
          <a:off x="0" y="4128928"/>
          <a:ext cx="8153400" cy="745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New conceptions shape broader practice of “adult learning” in academia and beyond</a:t>
          </a:r>
          <a:endParaRPr lang="en-US" sz="2000" kern="1200" dirty="0"/>
        </a:p>
      </dsp:txBody>
      <dsp:txXfrm>
        <a:off x="0" y="4128928"/>
        <a:ext cx="8153400" cy="745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66797-AC06-4C02-8C81-CD084ECA4D46}">
      <dsp:nvSpPr>
        <dsp:cNvPr id="0" name=""/>
        <dsp:cNvSpPr/>
      </dsp:nvSpPr>
      <dsp:spPr>
        <a:xfrm>
          <a:off x="3066146" y="292772"/>
          <a:ext cx="3139184" cy="976228"/>
        </a:xfrm>
        <a:prstGeom prst="round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Adults need to be treated as </a:t>
          </a:r>
          <a:r>
            <a:rPr lang="en-US" sz="2000" b="1" u="sng" kern="1200" dirty="0" smtClean="0"/>
            <a:t>responsible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/>
            <a:t>and self-directed</a:t>
          </a:r>
          <a:endParaRPr lang="en-US" sz="2000" b="1" u="sng" kern="1200" dirty="0"/>
        </a:p>
      </dsp:txBody>
      <dsp:txXfrm>
        <a:off x="3113802" y="340428"/>
        <a:ext cx="3043872" cy="880916"/>
      </dsp:txXfrm>
    </dsp:sp>
    <dsp:sp modelId="{8635B8ED-3635-4742-A77C-36F58E0CABFA}">
      <dsp:nvSpPr>
        <dsp:cNvPr id="0" name=""/>
        <dsp:cNvSpPr/>
      </dsp:nvSpPr>
      <dsp:spPr>
        <a:xfrm>
          <a:off x="1865775" y="1155350"/>
          <a:ext cx="5654419" cy="5654419"/>
        </a:xfrm>
        <a:custGeom>
          <a:avLst/>
          <a:gdLst/>
          <a:ahLst/>
          <a:cxnLst/>
          <a:rect l="0" t="0" r="0" b="0"/>
          <a:pathLst>
            <a:path>
              <a:moveTo>
                <a:pt x="3633452" y="117396"/>
              </a:moveTo>
              <a:arcTo wR="2827209" hR="2827209" stAng="17194149" swAng="1592949"/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BFB2A-77FE-4E1C-86C3-2D74779DE884}">
      <dsp:nvSpPr>
        <dsp:cNvPr id="0" name=""/>
        <dsp:cNvSpPr/>
      </dsp:nvSpPr>
      <dsp:spPr>
        <a:xfrm>
          <a:off x="6183136" y="1927928"/>
          <a:ext cx="2829904" cy="1105031"/>
        </a:xfrm>
        <a:prstGeom prst="round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Adults accumulate a </a:t>
          </a:r>
          <a:r>
            <a:rPr lang="en-US" sz="2000" b="1" u="sng" kern="1200" dirty="0" smtClean="0">
              <a:solidFill>
                <a:schemeClr val="tx1"/>
              </a:solidFill>
            </a:rPr>
            <a:t>reservoir of experiences</a:t>
          </a:r>
          <a:r>
            <a:rPr lang="en-US" sz="2000" b="1" u="none" kern="1200" dirty="0" smtClean="0">
              <a:solidFill>
                <a:schemeClr val="tx1"/>
              </a:solidFill>
            </a:rPr>
            <a:t> </a:t>
          </a:r>
          <a:r>
            <a:rPr lang="en-US" sz="2000" kern="1200" dirty="0" smtClean="0">
              <a:solidFill>
                <a:schemeClr val="tx1"/>
              </a:solidFill>
            </a:rPr>
            <a:t>that can help color learning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237079" y="1981871"/>
        <a:ext cx="2722018" cy="997145"/>
      </dsp:txXfrm>
    </dsp:sp>
    <dsp:sp modelId="{9BDB44ED-2DFD-4B76-957A-5A30C9F5DAD9}">
      <dsp:nvSpPr>
        <dsp:cNvPr id="0" name=""/>
        <dsp:cNvSpPr/>
      </dsp:nvSpPr>
      <dsp:spPr>
        <a:xfrm>
          <a:off x="2068669" y="291019"/>
          <a:ext cx="5654419" cy="5654419"/>
        </a:xfrm>
        <a:custGeom>
          <a:avLst/>
          <a:gdLst/>
          <a:ahLst/>
          <a:cxnLst/>
          <a:rect l="0" t="0" r="0" b="0"/>
          <a:pathLst>
            <a:path>
              <a:moveTo>
                <a:pt x="5653327" y="2748614"/>
              </a:moveTo>
              <a:arcTo wR="2827209" hR="2827209" stAng="21504419" swAng="797453"/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F8C40-9B1A-4953-810B-D86B8936FA42}">
      <dsp:nvSpPr>
        <dsp:cNvPr id="0" name=""/>
        <dsp:cNvSpPr/>
      </dsp:nvSpPr>
      <dsp:spPr>
        <a:xfrm>
          <a:off x="6185530" y="3697984"/>
          <a:ext cx="2798140" cy="939171"/>
        </a:xfrm>
        <a:prstGeom prst="roundRect">
          <a:avLst/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Adults are </a:t>
          </a:r>
          <a:r>
            <a:rPr lang="en-US" sz="2000" b="1" u="sng" kern="1200" dirty="0" smtClean="0"/>
            <a:t>ready to learn</a:t>
          </a:r>
          <a:r>
            <a:rPr lang="en-US" sz="2000" b="1" u="none" kern="1200" dirty="0" smtClean="0"/>
            <a:t> </a:t>
          </a:r>
          <a:r>
            <a:rPr lang="en-US" sz="2000" kern="1200" dirty="0" smtClean="0"/>
            <a:t>things that help them in everyday life</a:t>
          </a:r>
          <a:endParaRPr lang="en-US" sz="2000" kern="1200" dirty="0"/>
        </a:p>
      </dsp:txBody>
      <dsp:txXfrm>
        <a:off x="6231377" y="3743831"/>
        <a:ext cx="2706446" cy="847477"/>
      </dsp:txXfrm>
    </dsp:sp>
    <dsp:sp modelId="{1CB1F75F-58FC-4A87-83C7-A6B46361E1F5}">
      <dsp:nvSpPr>
        <dsp:cNvPr id="0" name=""/>
        <dsp:cNvSpPr/>
      </dsp:nvSpPr>
      <dsp:spPr>
        <a:xfrm>
          <a:off x="1888516" y="-91794"/>
          <a:ext cx="5654419" cy="5654419"/>
        </a:xfrm>
        <a:custGeom>
          <a:avLst/>
          <a:gdLst/>
          <a:ahLst/>
          <a:cxnLst/>
          <a:rect l="0" t="0" r="0" b="0"/>
          <a:pathLst>
            <a:path>
              <a:moveTo>
                <a:pt x="4908333" y="4740856"/>
              </a:moveTo>
              <a:arcTo wR="2827209" hR="2827209" stAng="2555960" swAng="1949918"/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0123-78CE-40C9-89A2-1AF3EBF8FD8B}">
      <dsp:nvSpPr>
        <dsp:cNvPr id="0" name=""/>
        <dsp:cNvSpPr/>
      </dsp:nvSpPr>
      <dsp:spPr>
        <a:xfrm>
          <a:off x="2977003" y="5471641"/>
          <a:ext cx="3317471" cy="956805"/>
        </a:xfrm>
        <a:prstGeom prst="roundRect">
          <a:avLst/>
        </a:prstGeom>
        <a:solidFill>
          <a:srgbClr val="481F67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Adults respond best to the </a:t>
          </a:r>
          <a:r>
            <a:rPr lang="en-US" sz="2000" b="1" u="sng" kern="1200" dirty="0" smtClean="0"/>
            <a:t>immediate application</a:t>
          </a:r>
          <a:r>
            <a:rPr lang="en-US" sz="2000" b="1" u="none" kern="1200" dirty="0" smtClean="0"/>
            <a:t> </a:t>
          </a:r>
          <a:r>
            <a:rPr lang="en-US" sz="2000" kern="1200" dirty="0" smtClean="0"/>
            <a:t>of knowledge</a:t>
          </a:r>
          <a:endParaRPr lang="en-US" sz="2000" kern="1200" dirty="0"/>
        </a:p>
      </dsp:txBody>
      <dsp:txXfrm>
        <a:off x="3023710" y="5518348"/>
        <a:ext cx="3224057" cy="863391"/>
      </dsp:txXfrm>
    </dsp:sp>
    <dsp:sp modelId="{E49BE9A0-97DA-4647-9E9A-A96E9B454B68}">
      <dsp:nvSpPr>
        <dsp:cNvPr id="0" name=""/>
        <dsp:cNvSpPr/>
      </dsp:nvSpPr>
      <dsp:spPr>
        <a:xfrm>
          <a:off x="1788357" y="-75604"/>
          <a:ext cx="5654419" cy="5654419"/>
        </a:xfrm>
        <a:custGeom>
          <a:avLst/>
          <a:gdLst/>
          <a:ahLst/>
          <a:cxnLst/>
          <a:rect l="0" t="0" r="0" b="0"/>
          <a:pathLst>
            <a:path>
              <a:moveTo>
                <a:pt x="2041785" y="5543130"/>
              </a:moveTo>
              <a:arcTo wR="2827209" hR="2827209" stAng="6367769" swAng="1803509"/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1E4D5-5624-417A-B57F-0DF95B0B1DE4}">
      <dsp:nvSpPr>
        <dsp:cNvPr id="0" name=""/>
        <dsp:cNvSpPr/>
      </dsp:nvSpPr>
      <dsp:spPr>
        <a:xfrm>
          <a:off x="227740" y="3720022"/>
          <a:ext cx="3057150" cy="978028"/>
        </a:xfrm>
        <a:prstGeom prst="roundRect">
          <a:avLst/>
        </a:prstGeom>
        <a:solidFill>
          <a:srgbClr val="A2005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Most potent </a:t>
          </a:r>
          <a:r>
            <a:rPr lang="en-US" sz="2000" b="1" u="sng" kern="1200" dirty="0" smtClean="0"/>
            <a:t>motivators are internal</a:t>
          </a:r>
          <a:r>
            <a:rPr lang="en-US" sz="2000" u="none" kern="1200" dirty="0" smtClean="0"/>
            <a:t> </a:t>
          </a:r>
          <a:r>
            <a:rPr lang="en-US" sz="2000" kern="1200" dirty="0" smtClean="0"/>
            <a:t>rather than external</a:t>
          </a:r>
          <a:endParaRPr lang="en-US" sz="2000" kern="1200" dirty="0"/>
        </a:p>
      </dsp:txBody>
      <dsp:txXfrm>
        <a:off x="275483" y="3767765"/>
        <a:ext cx="2961664" cy="882542"/>
      </dsp:txXfrm>
    </dsp:sp>
    <dsp:sp modelId="{CC86DCDF-AFD5-44DE-9C4B-C16A95A447F4}">
      <dsp:nvSpPr>
        <dsp:cNvPr id="0" name=""/>
        <dsp:cNvSpPr/>
      </dsp:nvSpPr>
      <dsp:spPr>
        <a:xfrm>
          <a:off x="1636955" y="477954"/>
          <a:ext cx="5654419" cy="5654419"/>
        </a:xfrm>
        <a:custGeom>
          <a:avLst/>
          <a:gdLst/>
          <a:ahLst/>
          <a:cxnLst/>
          <a:rect l="0" t="0" r="0" b="0"/>
          <a:pathLst>
            <a:path>
              <a:moveTo>
                <a:pt x="29568" y="3235032"/>
              </a:moveTo>
              <a:arcTo wR="2827209" hR="2827209" stAng="10302372" swAng="849633"/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E0D43-9C8A-45A9-80CD-D0CEF9EB82F9}">
      <dsp:nvSpPr>
        <dsp:cNvPr id="0" name=""/>
        <dsp:cNvSpPr/>
      </dsp:nvSpPr>
      <dsp:spPr>
        <a:xfrm>
          <a:off x="304312" y="2034680"/>
          <a:ext cx="2918827" cy="974427"/>
        </a:xfrm>
        <a:prstGeom prst="roundRect">
          <a:avLst/>
        </a:prstGeom>
        <a:solidFill>
          <a:srgbClr val="7A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Adults need to know </a:t>
          </a:r>
          <a:r>
            <a:rPr lang="en-US" sz="2000" b="1" u="sng" kern="1200" dirty="0" smtClean="0"/>
            <a:t>why they are learning</a:t>
          </a:r>
          <a:r>
            <a:rPr lang="en-US" sz="2000" u="sng" kern="1200" dirty="0" smtClean="0"/>
            <a:t> </a:t>
          </a:r>
          <a:r>
            <a:rPr lang="en-US" sz="2000" kern="1200" dirty="0" smtClean="0"/>
            <a:t>something</a:t>
          </a:r>
          <a:endParaRPr lang="en-US" sz="2000" kern="1200" dirty="0"/>
        </a:p>
      </dsp:txBody>
      <dsp:txXfrm>
        <a:off x="351880" y="2082248"/>
        <a:ext cx="2823691" cy="879291"/>
      </dsp:txXfrm>
    </dsp:sp>
    <dsp:sp modelId="{BFE31BDA-6D1B-4F73-8CD0-8796B92964B9}">
      <dsp:nvSpPr>
        <dsp:cNvPr id="0" name=""/>
        <dsp:cNvSpPr/>
      </dsp:nvSpPr>
      <dsp:spPr>
        <a:xfrm>
          <a:off x="1786484" y="1158364"/>
          <a:ext cx="5654419" cy="5654419"/>
        </a:xfrm>
        <a:custGeom>
          <a:avLst/>
          <a:gdLst/>
          <a:ahLst/>
          <a:cxnLst/>
          <a:rect l="0" t="0" r="0" b="0"/>
          <a:pathLst>
            <a:path>
              <a:moveTo>
                <a:pt x="791182" y="865652"/>
              </a:moveTo>
              <a:arcTo wR="2827209" hR="2827209" stAng="13435966" swAng="1781169"/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2/28/2013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2/28/2013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4038600"/>
            <a:ext cx="6705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Pedagogy, Andragogy, and online course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James Kowalski, Faculty Development Specialist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239000" cy="1143000"/>
          </a:xfrm>
        </p:spPr>
        <p:txBody>
          <a:bodyPr/>
          <a:lstStyle/>
          <a:p>
            <a:r>
              <a:rPr lang="en-US" dirty="0" smtClean="0"/>
              <a:t>Pedagogy in Practice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1188588"/>
              </p:ext>
            </p:extLst>
          </p:nvPr>
        </p:nvGraphicFramePr>
        <p:xfrm>
          <a:off x="1143000" y="1905000"/>
          <a:ext cx="7772400" cy="45613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0200"/>
                <a:gridCol w="2895600"/>
                <a:gridCol w="3276600"/>
              </a:tblGrid>
              <a:tr h="6486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5517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60967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14651" y="1981200"/>
            <a:ext cx="160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Category</a:t>
            </a:r>
            <a:endParaRPr lang="en-US" sz="1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2743200"/>
            <a:ext cx="122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Meaning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194446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Personal/Social</a:t>
            </a:r>
            <a:endParaRPr lang="en-US" sz="18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0" y="1944469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Skill Building</a:t>
            </a:r>
            <a:endParaRPr lang="en-US" sz="18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9200" y="5105400"/>
            <a:ext cx="129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Examples</a:t>
            </a:r>
            <a:endParaRPr lang="en-US" sz="1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2743200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Sense of community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Recognize individuality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Connect course to personal lives and society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Free expression and exchange of ideas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Personal growth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7940" y="2743200"/>
            <a:ext cx="31412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Opportunities to discover, apply, and create knowledge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Help to recognize and overcome weaknesses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Address a variety of skill sets and competencies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9400" y="5143857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Community-based learning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Discussion forums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Personal journals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29300" y="5143857"/>
            <a:ext cx="3009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Independent and group work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Student-led teaching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Consistent, honest feedback</a:t>
            </a:r>
          </a:p>
        </p:txBody>
      </p:sp>
    </p:spTree>
    <p:extLst>
      <p:ext uri="{BB962C8B-B14F-4D97-AF65-F5344CB8AC3E}">
        <p14:creationId xmlns:p14="http://schemas.microsoft.com/office/powerpoint/2010/main" val="254464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239000" cy="1143000"/>
          </a:xfrm>
        </p:spPr>
        <p:txBody>
          <a:bodyPr/>
          <a:lstStyle/>
          <a:p>
            <a:r>
              <a:rPr lang="en-US" dirty="0" smtClean="0"/>
              <a:t>Pedagogy in Practice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8658750"/>
              </p:ext>
            </p:extLst>
          </p:nvPr>
        </p:nvGraphicFramePr>
        <p:xfrm>
          <a:off x="1143000" y="1905000"/>
          <a:ext cx="7772400" cy="439151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0200"/>
                <a:gridCol w="2895600"/>
                <a:gridCol w="3276600"/>
              </a:tblGrid>
              <a:tr h="6972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231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3872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14651" y="1981200"/>
            <a:ext cx="160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Category</a:t>
            </a:r>
            <a:endParaRPr lang="en-US" sz="1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2743200"/>
            <a:ext cx="122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Meaning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194446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Assessment</a:t>
            </a:r>
            <a:endParaRPr lang="en-US" sz="18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0" y="1944469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Attitude</a:t>
            </a:r>
            <a:endParaRPr lang="en-US" sz="18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0337" y="4876800"/>
            <a:ext cx="129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Examples</a:t>
            </a:r>
            <a:endParaRPr lang="en-US" sz="1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2743200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Formative and summative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Various formats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Connect to objectives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Purposeful application of knowledge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7940" y="2743200"/>
            <a:ext cx="31412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Willingness to try new approaches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Positive, encouraging presence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Focus on student success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9400" y="4879538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Portfolios</a:t>
            </a:r>
            <a:endParaRPr lang="en-US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Written assignments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Real-life case studies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Needs assessments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97940" y="4879538"/>
            <a:ext cx="31412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Coursework that is rich in context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Assessments that let students draw on personal experience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Consistent, regular input and feedback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531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Pedagogy and Online Learning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bg1"/>
                </a:solidFill>
              </a:rPr>
              <a:t>Possibilities</a:t>
            </a:r>
            <a:endParaRPr lang="en-US" sz="2800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Engage and challenge students in exciting new ways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Ability to maintain more regular contact with students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Greater relevancy to students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Wealth of independent learning opportunities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bg1"/>
                </a:solidFill>
              </a:rPr>
              <a:t>Cautions</a:t>
            </a:r>
            <a:endParaRPr lang="en-US" sz="2800" u="sng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Technology can </a:t>
            </a:r>
            <a:r>
              <a:rPr lang="en-US" u="sng" dirty="0">
                <a:solidFill>
                  <a:schemeClr val="tx1"/>
                </a:solidFill>
              </a:rPr>
              <a:t>augment</a:t>
            </a:r>
            <a:r>
              <a:rPr lang="en-US" dirty="0">
                <a:solidFill>
                  <a:schemeClr val="tx1"/>
                </a:solidFill>
              </a:rPr>
              <a:t> (not replace) good teaching</a:t>
            </a:r>
          </a:p>
          <a:p>
            <a:r>
              <a:rPr lang="en-US" dirty="0">
                <a:solidFill>
                  <a:schemeClr val="tx1"/>
                </a:solidFill>
              </a:rPr>
              <a:t>Learning objectives come first – finding technology comes </a:t>
            </a:r>
            <a:r>
              <a:rPr lang="en-US" dirty="0" smtClean="0">
                <a:solidFill>
                  <a:schemeClr val="tx1"/>
                </a:solidFill>
              </a:rPr>
              <a:t>second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Beginning-to-end planning is essential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Greater need to reach out to students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8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153400" cy="4800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What does pedagogy really mean?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Am I allowed to create my own “best practices”?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How does an online format liberate and limit approaches to pedagogy?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Which elements of pedagogy are likely to be the most challenging for me as an instructor?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How can I work with my colleagues to strengthen my teaching?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</a:rPr>
              <a:t>What resources are available to me if I need more help with pedagogy?</a:t>
            </a:r>
          </a:p>
        </p:txBody>
      </p:sp>
    </p:spTree>
    <p:extLst>
      <p:ext uri="{BB962C8B-B14F-4D97-AF65-F5344CB8AC3E}">
        <p14:creationId xmlns:p14="http://schemas.microsoft.com/office/powerpoint/2010/main" val="249601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xplosion 2 7"/>
          <p:cNvSpPr/>
          <p:nvPr/>
        </p:nvSpPr>
        <p:spPr>
          <a:xfrm>
            <a:off x="152400" y="152400"/>
            <a:ext cx="8839200" cy="6400800"/>
          </a:xfrm>
          <a:prstGeom prst="irregularSeal2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PHEW!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644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doors dir="vert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Lets take a breath…</a:t>
            </a:r>
            <a:endParaRPr lang="en-US" sz="1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4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Any questions?</a:t>
            </a:r>
            <a:endParaRPr lang="en-US" sz="1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Okay, let’s jump into…</a:t>
            </a:r>
            <a:endParaRPr lang="en-US" sz="1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614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">
        <p14:pan dir="u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76400" y="2895600"/>
            <a:ext cx="58674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600" dirty="0" smtClean="0"/>
              <a:t>Andragogy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926474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push dir="r"/>
        <p:sndAc>
          <p:stSnd>
            <p:snd r:embed="rId2" name="chimes.wav"/>
          </p:stSnd>
        </p:sndAc>
      </p:transition>
    </mc:Choice>
    <mc:Fallback>
      <p:transition spd="slow">
        <p:push dir="r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Andragogy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676400"/>
            <a:ext cx="6248400" cy="3962400"/>
          </a:xfrm>
        </p:spPr>
        <p:txBody>
          <a:bodyPr/>
          <a:lstStyle/>
          <a:p>
            <a:r>
              <a:rPr lang="en-US" dirty="0" smtClean="0"/>
              <a:t>Foundations in Platonic ideas of lifelong learning (4</a:t>
            </a:r>
            <a:r>
              <a:rPr lang="en-US" baseline="30000" dirty="0" smtClean="0"/>
              <a:t>th</a:t>
            </a:r>
            <a:r>
              <a:rPr lang="en-US" dirty="0" smtClean="0"/>
              <a:t> century BCE)</a:t>
            </a:r>
          </a:p>
          <a:p>
            <a:r>
              <a:rPr lang="en-US" dirty="0" smtClean="0"/>
              <a:t>Term and idea formalized by German teacher Alexander </a:t>
            </a:r>
            <a:r>
              <a:rPr lang="en-US" dirty="0" err="1" smtClean="0"/>
              <a:t>Kapp</a:t>
            </a:r>
            <a:r>
              <a:rPr lang="en-US" dirty="0" smtClean="0"/>
              <a:t> in 1833</a:t>
            </a:r>
          </a:p>
          <a:p>
            <a:pPr lvl="1"/>
            <a:r>
              <a:rPr lang="en-US" dirty="0" smtClean="0"/>
              <a:t>Believed adults learn best independently and by drawing on life experiences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627724"/>
              </p:ext>
            </p:extLst>
          </p:nvPr>
        </p:nvGraphicFramePr>
        <p:xfrm>
          <a:off x="1066800" y="4993640"/>
          <a:ext cx="19812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{125E5076-3810-47DD-B79F-674D7AD40C01}</a:tableStyleId>
              </a:tblPr>
              <a:tblGrid>
                <a:gridCol w="1981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TERM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GREEK ROOTS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AUDIENCE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55553"/>
              </p:ext>
            </p:extLst>
          </p:nvPr>
        </p:nvGraphicFramePr>
        <p:xfrm>
          <a:off x="3505200" y="4993640"/>
          <a:ext cx="22098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{37CE84F3-28C3-443E-9E96-99CF82512B78}</a:tableStyleId>
              </a:tblPr>
              <a:tblGrid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Pedagogy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Ped</a:t>
                      </a:r>
                      <a:r>
                        <a:rPr lang="en-US" i="1" baseline="0" dirty="0" smtClean="0"/>
                        <a:t> + </a:t>
                      </a:r>
                      <a:r>
                        <a:rPr lang="en-US" i="1" baseline="0" dirty="0" err="1" smtClean="0"/>
                        <a:t>agogos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“child” + “leader of”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K-12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39019"/>
              </p:ext>
            </p:extLst>
          </p:nvPr>
        </p:nvGraphicFramePr>
        <p:xfrm>
          <a:off x="6172200" y="4993640"/>
          <a:ext cx="22098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{D03447BB-5D67-496B-8E87-E561075AD55C}</a:tableStyleId>
              </a:tblPr>
              <a:tblGrid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Andragogy</a:t>
                      </a:r>
                      <a:endParaRPr lang="en-US" b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Andra</a:t>
                      </a:r>
                      <a:r>
                        <a:rPr lang="en-US" i="1" dirty="0" smtClean="0"/>
                        <a:t> +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baseline="0" dirty="0" err="1" smtClean="0"/>
                        <a:t>agogos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“man” + “leader of”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18+</a:t>
                      </a:r>
                      <a:r>
                        <a:rPr lang="en-US" baseline="0" dirty="0" smtClean="0"/>
                        <a:t> years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 bwMode="auto">
          <a:xfrm>
            <a:off x="2960703" y="5600700"/>
            <a:ext cx="609600" cy="685800"/>
          </a:xfrm>
          <a:prstGeom prst="rightArrow">
            <a:avLst/>
          </a:prstGeom>
          <a:ln>
            <a:noFill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5638800" y="5600700"/>
            <a:ext cx="609600" cy="685800"/>
          </a:xfrm>
          <a:prstGeom prst="rightArrow">
            <a:avLst/>
          </a:prstGeom>
          <a:ln>
            <a:noFill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36" name="Picture 12" descr="http://www.ourcivilisation.com/smartboard/shop/warnerr/plato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14400" y="1676400"/>
            <a:ext cx="1143000" cy="1281714"/>
          </a:xfrm>
          <a:prstGeom prst="rect">
            <a:avLst/>
          </a:prstGeom>
          <a:solidFill>
            <a:schemeClr val="bg1">
              <a:lumMod val="50000"/>
              <a:alpha val="34000"/>
            </a:schemeClr>
          </a:solidFill>
          <a:ln w="19050" cap="sq">
            <a:solidFill>
              <a:schemeClr val="tx1">
                <a:lumMod val="8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3976">
            <a:off x="854547" y="3356414"/>
            <a:ext cx="1590446" cy="1153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946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/>
              <a:t>PEDAGOGY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Simple Definition</a:t>
            </a:r>
          </a:p>
          <a:p>
            <a:pPr lvl="1"/>
            <a:r>
              <a:rPr lang="en-US" dirty="0" smtClean="0"/>
              <a:t>The Deeper Definition</a:t>
            </a:r>
          </a:p>
          <a:p>
            <a:pPr lvl="1"/>
            <a:r>
              <a:rPr lang="en-US" dirty="0" smtClean="0"/>
              <a:t>Why Pedagogy Matters</a:t>
            </a:r>
          </a:p>
          <a:p>
            <a:pPr lvl="1"/>
            <a:r>
              <a:rPr lang="en-US" dirty="0" smtClean="0"/>
              <a:t>Pedagogy in Practice</a:t>
            </a:r>
          </a:p>
          <a:p>
            <a:pPr lvl="1"/>
            <a:r>
              <a:rPr lang="en-US" dirty="0" smtClean="0"/>
              <a:t>Pedagogy and Online Learning</a:t>
            </a:r>
          </a:p>
          <a:p>
            <a:pPr lvl="1"/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1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Andragogy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72847097"/>
              </p:ext>
            </p:extLst>
          </p:nvPr>
        </p:nvGraphicFramePr>
        <p:xfrm>
          <a:off x="685800" y="1752600"/>
          <a:ext cx="8153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42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DE8AE7-6B9C-45AC-ACEB-C37933E97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D6DE8AE7-6B9C-45AC-ACEB-C37933E97F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E1E1D7-7451-4698-962A-DA72BA2687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ABE1E1D7-7451-4698-962A-DA72BA2687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6DF775-124F-4766-A1CF-C39278B60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DC6DF775-124F-4766-A1CF-C39278B60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77E5F73-6064-4394-A7C7-8795879D4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C77E5F73-6064-4394-A7C7-8795879D4D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63004D-6D36-4553-8599-3758D8D2F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4A63004D-6D36-4553-8599-3758D8D2F6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2B9BE8-4678-4938-90F6-325F6F0607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5D2B9BE8-4678-4938-90F6-325F6F0607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FEF11AE-00CA-4FAD-BA46-E18222BD2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DFEF11AE-00CA-4FAD-BA46-E18222BD29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5CB857-1A24-4A46-A076-F5941FBF5A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dgm id="{F95CB857-1A24-4A46-A076-F5941FBF5A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0DDCED1-F4D9-43B0-B4FA-F8B2DC580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C0DDCED1-F4D9-43B0-B4FA-F8B2DC5802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F8889B4-A71B-4CCE-9564-C86D92EB61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graphicEl>
                                              <a:dgm id="{BF8889B4-A71B-4CCE-9564-C86D92EB61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73F9CE4-08DA-469F-BC78-6851737D7D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graphicEl>
                                              <a:dgm id="{673F9CE4-08DA-469F-BC78-6851737D7D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0D8E92-720B-41D6-82C8-2BE23B793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graphicEl>
                                              <a:dgm id="{840D8E92-720B-41D6-82C8-2BE23B7930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3766A4-F920-442D-A543-02D337913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graphicEl>
                                              <a:dgm id="{B63766A4-F920-442D-A543-02D337913F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086953-57D2-4D3B-B00F-C5A5CB2E1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graphicEl>
                                              <a:dgm id="{5B086953-57D2-4D3B-B00F-C5A5CB2E10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DA4ED0D-80DE-415B-81DA-E39E64751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graphicEl>
                                              <a:dgm id="{BDA4ED0D-80DE-415B-81DA-E39E647510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1C5F6F4-88E5-486D-B5EA-269436392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graphicEl>
                                              <a:dgm id="{01C5F6F4-88E5-486D-B5EA-269436392C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Malcolm Knowles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752600"/>
            <a:ext cx="56388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Father of modern adult learning theory</a:t>
            </a:r>
          </a:p>
          <a:p>
            <a:r>
              <a:rPr lang="en-US" dirty="0" smtClean="0"/>
              <a:t>Believed adults learn differently from children due to their life experiences, matured consciousness, and independence</a:t>
            </a:r>
          </a:p>
          <a:p>
            <a:r>
              <a:rPr lang="en-US" dirty="0"/>
              <a:t>Clearly defined difference between pedagogy and andragogy</a:t>
            </a:r>
          </a:p>
          <a:p>
            <a:pPr lvl="1"/>
            <a:r>
              <a:rPr lang="en-US" dirty="0" smtClean="0"/>
              <a:t>Pedagogy = helping children learn</a:t>
            </a:r>
          </a:p>
          <a:p>
            <a:pPr lvl="1"/>
            <a:r>
              <a:rPr lang="en-US" dirty="0" smtClean="0"/>
              <a:t>Andragogy = helping adults learn</a:t>
            </a:r>
          </a:p>
          <a:p>
            <a:endParaRPr lang="en-US" dirty="0"/>
          </a:p>
        </p:txBody>
      </p:sp>
      <p:pic>
        <p:nvPicPr>
          <p:cNvPr id="7" name="Picture 6" descr="http://web.utk.edu/~start6/knowles/malcolm_knowles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" r="2513" b="5021"/>
          <a:stretch/>
        </p:blipFill>
        <p:spPr bwMode="auto">
          <a:xfrm rot="21200359">
            <a:off x="693899" y="2474343"/>
            <a:ext cx="2096616" cy="2799904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0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71119655"/>
              </p:ext>
            </p:extLst>
          </p:nvPr>
        </p:nvGraphicFramePr>
        <p:xfrm>
          <a:off x="-13856" y="0"/>
          <a:ext cx="915785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76600" y="2667000"/>
            <a:ext cx="2895600" cy="1295400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/>
              <a:t>Malcolm Knowles’ 6 Assumptions of Adult Learners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9622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8966797-AC06-4C02-8C81-CD084ECA4D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98966797-AC06-4C02-8C81-CD084ECA4D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35B8ED-3635-4742-A77C-36F58E0CA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8635B8ED-3635-4742-A77C-36F58E0CA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2BFB2A-77FE-4E1C-86C3-2D74779DE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B22BFB2A-77FE-4E1C-86C3-2D74779DE8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BDB44ED-2DFD-4B76-957A-5A30C9F5D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9BDB44ED-2DFD-4B76-957A-5A30C9F5DA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DBF8C40-9B1A-4953-810B-D86B8936F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4DBF8C40-9B1A-4953-810B-D86B8936F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CB1F75F-58FC-4A87-83C7-A6B46361E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1CB1F75F-58FC-4A87-83C7-A6B46361E1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7A0123-78CE-40C9-89A2-1AF3EBF8FD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107A0123-78CE-40C9-89A2-1AF3EBF8FD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9BE9A0-97DA-4647-9E9A-A96E9B454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E49BE9A0-97DA-4647-9E9A-A96E9B454B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981E4D5-5624-417A-B57F-0DF95B0B1D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8981E4D5-5624-417A-B57F-0DF95B0B1D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C86DCDF-AFD5-44DE-9C4B-C16A95A44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CC86DCDF-AFD5-44DE-9C4B-C16A95A447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38E0D43-9C8A-45A9-80CD-D0CEF9EB8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A38E0D43-9C8A-45A9-80CD-D0CEF9EB82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E31BDA-6D1B-4F73-8CD0-8796B9296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graphicEl>
                                              <a:dgm id="{BFE31BDA-6D1B-4F73-8CD0-8796B92964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Andragogy and Course Design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3276600"/>
          </a:xfrm>
        </p:spPr>
        <p:txBody>
          <a:bodyPr>
            <a:normAutofit/>
          </a:bodyPr>
          <a:lstStyle/>
          <a:p>
            <a:r>
              <a:rPr lang="en-US" dirty="0" smtClean="0"/>
              <a:t>Today’s online learners demonstrate learning characteristics similar to those of adult learners</a:t>
            </a:r>
          </a:p>
          <a:p>
            <a:pPr lvl="1"/>
            <a:r>
              <a:rPr lang="en-US" dirty="0" smtClean="0"/>
              <a:t>Self-directed</a:t>
            </a:r>
          </a:p>
          <a:p>
            <a:pPr lvl="1"/>
            <a:r>
              <a:rPr lang="en-US" dirty="0" smtClean="0"/>
              <a:t>Purpose-oriented</a:t>
            </a:r>
          </a:p>
          <a:p>
            <a:pPr lvl="1"/>
            <a:r>
              <a:rPr lang="en-US" dirty="0" smtClean="0"/>
              <a:t>Internally motivated</a:t>
            </a:r>
          </a:p>
          <a:p>
            <a:pPr lvl="1"/>
            <a:r>
              <a:rPr lang="en-US" dirty="0" smtClean="0"/>
              <a:t>Need relevancy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30101" y="4688555"/>
            <a:ext cx="8156699" cy="1981200"/>
          </a:xfrm>
          <a:prstGeom prst="rect">
            <a:avLst/>
          </a:prstGeom>
          <a:solidFill>
            <a:srgbClr val="A50021"/>
          </a:solidFill>
          <a:ln>
            <a:headEnd type="none" w="sm" len="sm"/>
            <a:tailEnd type="none" w="sm" len="sm"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1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Instructors and course designers must </a:t>
            </a:r>
            <a:r>
              <a:rPr lang="en-US" sz="3100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be able to apply adult </a:t>
            </a:r>
            <a:r>
              <a:rPr lang="en-US" sz="31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learning theories to create comprehensive learning environments in online </a:t>
            </a:r>
            <a:r>
              <a:rPr lang="en-US" sz="3100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education</a:t>
            </a:r>
            <a:endParaRPr lang="en-US" sz="3100" i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4" name="4-Point Star 3"/>
          <p:cNvSpPr/>
          <p:nvPr/>
        </p:nvSpPr>
        <p:spPr bwMode="auto">
          <a:xfrm rot="730432">
            <a:off x="187202" y="4331800"/>
            <a:ext cx="685800" cy="685800"/>
          </a:xfrm>
          <a:prstGeom prst="star4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4-Point Star 7"/>
          <p:cNvSpPr/>
          <p:nvPr/>
        </p:nvSpPr>
        <p:spPr bwMode="auto">
          <a:xfrm rot="730432">
            <a:off x="8310472" y="4345655"/>
            <a:ext cx="685800" cy="685800"/>
          </a:xfrm>
          <a:prstGeom prst="star4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66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2400"/>
            <a:ext cx="7239000" cy="1143000"/>
          </a:xfrm>
        </p:spPr>
        <p:txBody>
          <a:bodyPr/>
          <a:lstStyle/>
          <a:p>
            <a:r>
              <a:rPr lang="en-US" dirty="0" smtClean="0"/>
              <a:t>Andragogy and Course Design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01669609"/>
              </p:ext>
            </p:extLst>
          </p:nvPr>
        </p:nvGraphicFramePr>
        <p:xfrm>
          <a:off x="1143000" y="1905000"/>
          <a:ext cx="7772400" cy="4587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0200"/>
                <a:gridCol w="2895600"/>
                <a:gridCol w="3276600"/>
              </a:tblGrid>
              <a:tr h="76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362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951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14651" y="1981200"/>
            <a:ext cx="160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Assumption</a:t>
            </a:r>
            <a:endParaRPr lang="en-US" sz="1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2743200"/>
            <a:ext cx="122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Meaning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194446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1) Adult Learners are Self-Directed</a:t>
            </a:r>
            <a:endParaRPr lang="en-US" sz="18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0" y="19444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2) Adult Learners are Purpose-Oriented</a:t>
            </a:r>
            <a:endParaRPr lang="en-US" sz="18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0337" y="5093394"/>
            <a:ext cx="129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Examples</a:t>
            </a:r>
            <a:endParaRPr lang="en-US" sz="1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2743200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Students are engaged by prospect of discovery and choice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Guidance is preferred over direction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7940" y="2743200"/>
            <a:ext cx="31412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Students have goals in mind when entering a course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They need to see clear path from beginning to end of course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5093394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Web links and videos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Discussion forums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Case studies</a:t>
            </a:r>
            <a:endParaRPr lang="en-US" sz="1800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Open-ended questions</a:t>
            </a:r>
            <a:endParaRPr lang="en-US" sz="1800" dirty="0">
              <a:latin typeface="+mj-lt"/>
            </a:endParaRP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697940" y="5047228"/>
            <a:ext cx="31412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Clear goals and objectives on syllabus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Coursework and assessments that align with objectives</a:t>
            </a:r>
            <a:endParaRPr lang="en-US" sz="18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8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2400"/>
            <a:ext cx="7239000" cy="1143000"/>
          </a:xfrm>
        </p:spPr>
        <p:txBody>
          <a:bodyPr/>
          <a:lstStyle/>
          <a:p>
            <a:r>
              <a:rPr lang="en-US" dirty="0" smtClean="0"/>
              <a:t>Andragogy and Course Design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3175732"/>
              </p:ext>
            </p:extLst>
          </p:nvPr>
        </p:nvGraphicFramePr>
        <p:xfrm>
          <a:off x="1143000" y="1905000"/>
          <a:ext cx="7772400" cy="4632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0200"/>
                <a:gridCol w="2895600"/>
                <a:gridCol w="3276600"/>
              </a:tblGrid>
              <a:tr h="76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133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9510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14651" y="1981200"/>
            <a:ext cx="160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Assumption</a:t>
            </a:r>
            <a:endParaRPr lang="en-US" sz="1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2743200"/>
            <a:ext cx="122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Meaning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194446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+mj-lt"/>
              </a:rPr>
              <a:t>3) Adult Learners are Internally Motivated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5000" y="19444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+mj-lt"/>
              </a:rPr>
              <a:t>4) Adult Learners Need Relevancy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20337" y="4959191"/>
            <a:ext cx="129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Examples</a:t>
            </a:r>
            <a:endParaRPr lang="en-US" sz="1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2743200"/>
            <a:ext cx="2743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Students are more heavily driven by self-esteem, social status, and self-satisfaction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Less motivated by parents and peers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97940" y="2743200"/>
            <a:ext cx="31412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Students are motivated to enrich life circumstances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Students want to </a:t>
            </a:r>
            <a:r>
              <a:rPr lang="en-US" sz="1800" b="1" i="1" dirty="0">
                <a:latin typeface="+mj-lt"/>
              </a:rPr>
              <a:t>use</a:t>
            </a:r>
            <a:r>
              <a:rPr lang="en-US" sz="1800" dirty="0">
                <a:latin typeface="+mj-lt"/>
              </a:rPr>
              <a:t> new knowledge, not just gain it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9400" y="4879538"/>
            <a:ext cx="2743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Well-defined markers for success in course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High expectations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97940" y="4879538"/>
            <a:ext cx="31412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Coursework that is rich in context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Assessments that let students draw on personal experience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Real-life case studies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866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Experiential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Developed by David Kolb and Roger Fry (1975)</a:t>
            </a:r>
          </a:p>
          <a:p>
            <a:r>
              <a:rPr lang="en-US" dirty="0" smtClean="0"/>
              <a:t>Learning opportunities that allow students to acquire and apply knowledge and skills in an immediate, relevant setting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6412" y="3429000"/>
            <a:ext cx="3367388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j-lt"/>
              </a:rPr>
              <a:t>Active Experimentation</a:t>
            </a:r>
          </a:p>
          <a:p>
            <a:pPr algn="ctr"/>
            <a:r>
              <a:rPr lang="en-US" sz="2200" dirty="0" smtClean="0">
                <a:latin typeface="+mj-lt"/>
              </a:rPr>
              <a:t>(planning/trying out what you have learned)</a:t>
            </a:r>
            <a:endParaRPr lang="en-US" sz="2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412" y="5594940"/>
            <a:ext cx="3367388" cy="11079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j-lt"/>
              </a:rPr>
              <a:t>Abstract Conceptualization</a:t>
            </a:r>
          </a:p>
          <a:p>
            <a:pPr algn="ctr"/>
            <a:r>
              <a:rPr lang="en-US" sz="2200" dirty="0" smtClean="0">
                <a:latin typeface="+mj-lt"/>
              </a:rPr>
              <a:t>(concluding/learning from the experience)</a:t>
            </a:r>
            <a:endParaRPr lang="en-US" sz="2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14536" y="5594940"/>
            <a:ext cx="3148464" cy="11079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j-lt"/>
              </a:rPr>
              <a:t>Reflective Observation</a:t>
            </a:r>
          </a:p>
          <a:p>
            <a:pPr algn="ctr"/>
            <a:r>
              <a:rPr lang="en-US" sz="2200" dirty="0" smtClean="0">
                <a:latin typeface="+mj-lt"/>
              </a:rPr>
              <a:t>(reviewing/reflecting on the experience)</a:t>
            </a:r>
            <a:endParaRPr lang="en-US" sz="2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96" y="3429000"/>
            <a:ext cx="3200304" cy="110799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j-lt"/>
              </a:rPr>
              <a:t>Concrete Experience</a:t>
            </a:r>
          </a:p>
          <a:p>
            <a:pPr algn="ctr"/>
            <a:r>
              <a:rPr lang="en-US" sz="2200" dirty="0" smtClean="0">
                <a:latin typeface="+mj-lt"/>
              </a:rPr>
              <a:t>(doing/having an experience)</a:t>
            </a:r>
            <a:endParaRPr lang="en-US" sz="2200" dirty="0">
              <a:latin typeface="+mj-lt"/>
            </a:endParaRPr>
          </a:p>
        </p:txBody>
      </p:sp>
      <p:sp>
        <p:nvSpPr>
          <p:cNvPr id="30" name="Circular Arrow 29"/>
          <p:cNvSpPr/>
          <p:nvPr/>
        </p:nvSpPr>
        <p:spPr bwMode="auto">
          <a:xfrm rot="2829704">
            <a:off x="5674194" y="4067102"/>
            <a:ext cx="1880131" cy="174853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7081982"/>
              <a:gd name="adj5" fmla="val 12500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Circular Arrow 34"/>
          <p:cNvSpPr/>
          <p:nvPr/>
        </p:nvSpPr>
        <p:spPr bwMode="auto">
          <a:xfrm rot="8085493">
            <a:off x="3534258" y="4531150"/>
            <a:ext cx="2156817" cy="212757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286246"/>
              <a:gd name="adj5" fmla="val 12500"/>
            </a:avLst>
          </a:prstGeom>
          <a:gradFill flip="none" rotWithShape="1">
            <a:gsLst>
              <a:gs pos="0">
                <a:schemeClr val="accent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Circular Arrow 35"/>
          <p:cNvSpPr/>
          <p:nvPr/>
        </p:nvSpPr>
        <p:spPr bwMode="auto">
          <a:xfrm rot="19147335">
            <a:off x="3517101" y="3469428"/>
            <a:ext cx="2191132" cy="223445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286246"/>
              <a:gd name="adj5" fmla="val 12500"/>
            </a:avLst>
          </a:prstGeom>
          <a:gradFill flip="none" rotWithShape="1">
            <a:gsLst>
              <a:gs pos="0">
                <a:schemeClr val="accent2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Circular Arrow 36"/>
          <p:cNvSpPr/>
          <p:nvPr/>
        </p:nvSpPr>
        <p:spPr bwMode="auto">
          <a:xfrm rot="11858415">
            <a:off x="1772267" y="3587156"/>
            <a:ext cx="1925336" cy="244016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7907123"/>
              <a:gd name="adj5" fmla="val 12500"/>
            </a:avLst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1"/>
            <a:tileRect/>
          </a:gra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1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30" grpId="0" animBg="1"/>
      <p:bldP spid="35" grpId="0" animBg="1"/>
      <p:bldP spid="36" grpId="0" animBg="1"/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9530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Which assignments can I change to allow for greater student leadership?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What is the proper balance between instructor guidance and student leadership?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How can I clearly communicate to students that I expect them to be leaders?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How can I relate my assignments and assessments more to my students’ life experiences?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How can I create experiential learning opportunities in my online courses?</a:t>
            </a:r>
          </a:p>
        </p:txBody>
      </p:sp>
    </p:spTree>
    <p:extLst>
      <p:ext uri="{BB962C8B-B14F-4D97-AF65-F5344CB8AC3E}">
        <p14:creationId xmlns:p14="http://schemas.microsoft.com/office/powerpoint/2010/main" val="66684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304800" y="457200"/>
            <a:ext cx="8458200" cy="5486400"/>
          </a:xfrm>
          <a:prstGeom prst="wedgeEllipseCallou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smtClean="0"/>
              <a:t>Thank you!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352486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You’ve been great!</a:t>
            </a:r>
            <a:endParaRPr lang="en-US" sz="1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6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sz="4000" dirty="0" smtClean="0"/>
              <a:t>ANDRAGOGY</a:t>
            </a:r>
          </a:p>
          <a:p>
            <a:pPr lvl="1"/>
            <a:r>
              <a:rPr lang="en-US" dirty="0" smtClean="0"/>
              <a:t>Origins </a:t>
            </a:r>
            <a:r>
              <a:rPr lang="en-US" dirty="0" smtClean="0"/>
              <a:t>of Andragogy</a:t>
            </a:r>
          </a:p>
          <a:p>
            <a:pPr lvl="1"/>
            <a:r>
              <a:rPr lang="en-US" dirty="0" smtClean="0"/>
              <a:t>Malcolm Knowles</a:t>
            </a:r>
          </a:p>
          <a:p>
            <a:pPr lvl="1"/>
            <a:r>
              <a:rPr lang="en-US" dirty="0" smtClean="0"/>
              <a:t>Andragogy and Course Design</a:t>
            </a:r>
          </a:p>
          <a:p>
            <a:pPr lvl="1"/>
            <a:r>
              <a:rPr lang="en-US" dirty="0" smtClean="0"/>
              <a:t>Experiential Learning</a:t>
            </a:r>
            <a:endParaRPr lang="en-US" dirty="0" smtClean="0"/>
          </a:p>
          <a:p>
            <a:pPr lvl="1"/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9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Any final thoughts?</a:t>
            </a:r>
            <a:endParaRPr lang="en-US" sz="1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4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If you’d like help in the future…</a:t>
            </a:r>
            <a:endParaRPr lang="en-US" sz="1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4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295400"/>
            <a:ext cx="8686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Contact me:</a:t>
            </a:r>
          </a:p>
          <a:p>
            <a:pPr lvl="3"/>
            <a:r>
              <a:rPr lang="en-US" sz="6000" dirty="0" smtClean="0">
                <a:solidFill>
                  <a:schemeClr val="bg1"/>
                </a:solidFill>
              </a:rPr>
              <a:t>James Kowalski</a:t>
            </a:r>
          </a:p>
          <a:p>
            <a:pPr lvl="3"/>
            <a:r>
              <a:rPr lang="en-US" sz="6000" dirty="0" smtClean="0">
                <a:solidFill>
                  <a:schemeClr val="bg1"/>
                </a:solidFill>
              </a:rPr>
              <a:t>773-995-2498</a:t>
            </a:r>
          </a:p>
          <a:p>
            <a:pPr lvl="3"/>
            <a:r>
              <a:rPr lang="en-US" sz="6000" dirty="0" smtClean="0">
                <a:solidFill>
                  <a:schemeClr val="bg1"/>
                </a:solidFill>
              </a:rPr>
              <a:t>jkowalsk@csu.edu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36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828800" y="2895600"/>
            <a:ext cx="5483352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/>
              <a:t>Pedagogy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554068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fade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Simple Definition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667000" y="2971800"/>
            <a:ext cx="6248400" cy="243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Plato’s </a:t>
            </a:r>
            <a:r>
              <a:rPr lang="en-US" dirty="0"/>
              <a:t>idea of </a:t>
            </a:r>
            <a:r>
              <a:rPr lang="en-US" i="1" dirty="0" err="1"/>
              <a:t>paidagogos</a:t>
            </a:r>
            <a:r>
              <a:rPr lang="en-US" dirty="0"/>
              <a:t> as “leader” and “custodian” of children (4</a:t>
            </a:r>
            <a:r>
              <a:rPr lang="en-US" baseline="30000" dirty="0"/>
              <a:t>th</a:t>
            </a:r>
            <a:r>
              <a:rPr lang="en-US" dirty="0"/>
              <a:t> century BCE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Evolution of concept:</a:t>
            </a:r>
          </a:p>
          <a:p>
            <a:pPr lvl="1"/>
            <a:r>
              <a:rPr lang="en-US" dirty="0" smtClean="0"/>
              <a:t>“education” vs. “teaching”</a:t>
            </a:r>
          </a:p>
          <a:p>
            <a:pPr lvl="1"/>
            <a:r>
              <a:rPr lang="en-US" dirty="0" smtClean="0"/>
              <a:t>“curriculum” vs. “education”</a:t>
            </a:r>
          </a:p>
          <a:p>
            <a:pPr lvl="1"/>
            <a:r>
              <a:rPr lang="en-US" dirty="0" smtClean="0"/>
              <a:t>“teacher” vs. “mentor” vs. “guide”</a:t>
            </a:r>
          </a:p>
          <a:p>
            <a:endParaRPr lang="en-US" i="1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12" descr="http://www.ourcivilisation.com/smartboard/shop/warnerr/plato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468065">
            <a:off x="1103004" y="3212564"/>
            <a:ext cx="1409819" cy="1580913"/>
          </a:xfrm>
          <a:prstGeom prst="rect">
            <a:avLst/>
          </a:prstGeom>
          <a:solidFill>
            <a:schemeClr val="bg1">
              <a:lumMod val="50000"/>
              <a:alpha val="34000"/>
            </a:schemeClr>
          </a:solidFill>
          <a:ln w="19050" cap="sq">
            <a:solidFill>
              <a:schemeClr val="tx1">
                <a:lumMod val="8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" name="Cloud Callout 1"/>
          <p:cNvSpPr/>
          <p:nvPr/>
        </p:nvSpPr>
        <p:spPr>
          <a:xfrm flipH="1">
            <a:off x="381000" y="2286000"/>
            <a:ext cx="1295400" cy="812307"/>
          </a:xfrm>
          <a:prstGeom prst="cloudCallout">
            <a:avLst>
              <a:gd name="adj1" fmla="val -29742"/>
              <a:gd name="adj2" fmla="val 723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!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1716613"/>
            <a:ext cx="5105400" cy="1138773"/>
          </a:xfrm>
          <a:prstGeom prst="rect">
            <a:avLst/>
          </a:prstGeom>
          <a:solidFill>
            <a:srgbClr val="0033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Pedagogy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|ˈ</a:t>
            </a:r>
            <a:r>
              <a:rPr lang="en-US" dirty="0" err="1">
                <a:solidFill>
                  <a:schemeClr val="bg1"/>
                </a:solidFill>
                <a:latin typeface="+mn-lt"/>
              </a:rPr>
              <a:t>pe-də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-ˌ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gō-jē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|</a:t>
            </a:r>
          </a:p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noun</a:t>
            </a:r>
          </a:p>
          <a:p>
            <a:r>
              <a:rPr lang="en-US" i="1" dirty="0" smtClean="0">
                <a:solidFill>
                  <a:schemeClr val="bg1"/>
                </a:solidFill>
                <a:latin typeface="+mn-lt"/>
              </a:rPr>
              <a:t>the art, science, or profession of teaching</a:t>
            </a:r>
            <a:endParaRPr lang="en-US" i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87462844"/>
              </p:ext>
            </p:extLst>
          </p:nvPr>
        </p:nvGraphicFramePr>
        <p:xfrm>
          <a:off x="457200" y="5486399"/>
          <a:ext cx="8458200" cy="1066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300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3F9D74-DDE4-4972-AEA0-EEA4CF97B9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graphicEl>
                                              <a:dgm id="{FD3F9D74-DDE4-4972-AEA0-EEA4CF97B9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97DC63-5B68-461D-8C8B-8E698C0E1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dgm id="{1F97DC63-5B68-461D-8C8B-8E698C0E14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B47E41-2E88-4471-AC31-FC81C3518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3CB47E41-2E88-4471-AC31-FC81C35188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AAE5C7-34D6-4758-B517-3E12EE6BC2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graphicEl>
                                              <a:dgm id="{48AAE5C7-34D6-4758-B517-3E12EE6BC2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F9C9AC-E99B-47B7-BB98-809CCF315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">
                                            <p:graphicEl>
                                              <a:dgm id="{06F9C9AC-E99B-47B7-BB98-809CCF3155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31D5DA-95D6-44D2-A5CA-B4FC68DF17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graphicEl>
                                              <a:dgm id="{3431D5DA-95D6-44D2-A5CA-B4FC68DF17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C82F15-12FD-4511-A57D-99E8E7BFC2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graphicEl>
                                              <a:dgm id="{8DC82F15-12FD-4511-A57D-99E8E7BFC2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Deeper Definition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971800"/>
            <a:ext cx="4419600" cy="1447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i="1" dirty="0" smtClean="0">
                <a:solidFill>
                  <a:schemeClr val="tx1"/>
                </a:solidFill>
              </a:rPr>
              <a:t>Teaching strategies that achieve active, collaborative discovery and creation of new knowledge, understanding, and growth</a:t>
            </a:r>
          </a:p>
        </p:txBody>
      </p:sp>
      <p:sp>
        <p:nvSpPr>
          <p:cNvPr id="3" name="Oval 2"/>
          <p:cNvSpPr/>
          <p:nvPr/>
        </p:nvSpPr>
        <p:spPr>
          <a:xfrm>
            <a:off x="2438400" y="3352800"/>
            <a:ext cx="914400" cy="349188"/>
          </a:xfrm>
          <a:prstGeom prst="ellipse">
            <a:avLst/>
          </a:prstGeom>
          <a:noFill/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3999" y="3352800"/>
            <a:ext cx="1266825" cy="349188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Alternate Process 4"/>
          <p:cNvSpPr/>
          <p:nvPr/>
        </p:nvSpPr>
        <p:spPr>
          <a:xfrm>
            <a:off x="3048000" y="3701988"/>
            <a:ext cx="1066800" cy="292224"/>
          </a:xfrm>
          <a:prstGeom prst="flowChartAlternateProcess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81400" y="3657600"/>
            <a:ext cx="1637425" cy="0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/>
          <p:cNvSpPr/>
          <p:nvPr/>
        </p:nvSpPr>
        <p:spPr>
          <a:xfrm>
            <a:off x="4571999" y="3701988"/>
            <a:ext cx="2028825" cy="321076"/>
          </a:xfrm>
          <a:prstGeom prst="parallelogram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72100" y="3962400"/>
            <a:ext cx="1028700" cy="381000"/>
          </a:xfrm>
          <a:prstGeom prst="ellipse">
            <a:avLst/>
          </a:prstGeom>
          <a:noFill/>
          <a:ln cap="rnd">
            <a:solidFill>
              <a:schemeClr val="accent4"/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48000" y="4343400"/>
            <a:ext cx="1524000" cy="0"/>
          </a:xfrm>
          <a:prstGeom prst="line">
            <a:avLst/>
          </a:prstGeom>
          <a:ln w="28575">
            <a:solidFill>
              <a:srgbClr val="0033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438400" y="2945741"/>
            <a:ext cx="2514600" cy="399661"/>
          </a:xfrm>
          <a:prstGeom prst="rect">
            <a:avLst/>
          </a:prstGeom>
          <a:noFill/>
          <a:ln cap="rnd">
            <a:solidFill>
              <a:srgbClr val="66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743200" y="1600200"/>
            <a:ext cx="2126942" cy="1015663"/>
          </a:xfrm>
          <a:prstGeom prst="rect">
            <a:avLst/>
          </a:prstGeom>
          <a:noFill/>
          <a:ln w="19050">
            <a:solidFill>
              <a:srgbClr val="66006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660066"/>
                </a:solidFill>
                <a:latin typeface="Tw Cen MT" pitchFamily="34" charset="0"/>
              </a:rPr>
              <a:t>Activities and methods employed by the instructor</a:t>
            </a:r>
            <a:endParaRPr lang="en-US" sz="2000" dirty="0">
              <a:solidFill>
                <a:srgbClr val="660066"/>
              </a:solidFill>
              <a:latin typeface="Tw Cen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3600" y="1572161"/>
            <a:ext cx="2098090" cy="1323439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4747"/>
                </a:solidFill>
                <a:latin typeface="Tw Cen MT" pitchFamily="34" charset="0"/>
              </a:rPr>
              <a:t>Sharing, exchanging, and challenging ideas and responsibilities</a:t>
            </a:r>
            <a:endParaRPr lang="en-US" sz="2000" dirty="0">
              <a:solidFill>
                <a:srgbClr val="FF4747"/>
              </a:solidFill>
              <a:latin typeface="Tw Cen MT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81800" y="3345402"/>
            <a:ext cx="1951608" cy="1323439"/>
          </a:xfrm>
          <a:prstGeom prst="rect">
            <a:avLst/>
          </a:prstGeom>
          <a:noFill/>
          <a:ln w="1905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476D1D"/>
                </a:solidFill>
                <a:latin typeface="Tw Cen MT" pitchFamily="34" charset="0"/>
              </a:rPr>
              <a:t>Finding, detecting, and uncovering the unknown</a:t>
            </a:r>
            <a:endParaRPr lang="en-US" sz="2000" dirty="0">
              <a:solidFill>
                <a:srgbClr val="476D1D"/>
              </a:solidFill>
              <a:latin typeface="Tw Cen MT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1572161"/>
            <a:ext cx="2057400" cy="1323439"/>
          </a:xfrm>
          <a:prstGeom prst="rect">
            <a:avLst/>
          </a:prstGeom>
          <a:noFill/>
          <a:ln w="19050">
            <a:solidFill>
              <a:srgbClr val="79D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5"/>
                </a:solidFill>
                <a:latin typeface="Tw Cen MT" pitchFamily="34" charset="0"/>
              </a:rPr>
              <a:t>Engaging, </a:t>
            </a:r>
          </a:p>
          <a:p>
            <a:pPr algn="ctr"/>
            <a:r>
              <a:rPr lang="en-US" sz="2000" dirty="0" smtClean="0">
                <a:solidFill>
                  <a:schemeClr val="accent5"/>
                </a:solidFill>
                <a:latin typeface="Tw Cen MT" pitchFamily="34" charset="0"/>
              </a:rPr>
              <a:t>hands-on, and thought-provoking exercises</a:t>
            </a:r>
            <a:endParaRPr lang="en-US" sz="2000" dirty="0">
              <a:solidFill>
                <a:schemeClr val="accent5"/>
              </a:solidFill>
              <a:latin typeface="Tw Cen MT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" y="5562600"/>
            <a:ext cx="2869706" cy="70788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Tw Cen MT" pitchFamily="34" charset="0"/>
              </a:rPr>
              <a:t>Uncovering contexts, relationships, and concepts</a:t>
            </a:r>
            <a:endParaRPr lang="en-US" sz="2000" dirty="0">
              <a:solidFill>
                <a:srgbClr val="002060"/>
              </a:solidFill>
              <a:latin typeface="Tw Cen MT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33800" y="5257800"/>
            <a:ext cx="2362200" cy="1015663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5"/>
                </a:solidFill>
                <a:latin typeface="Tw Cen MT" pitchFamily="34" charset="0"/>
              </a:rPr>
              <a:t>Consciously becoming a more elevated human being</a:t>
            </a:r>
            <a:endParaRPr lang="en-US" sz="2000" dirty="0">
              <a:solidFill>
                <a:schemeClr val="accent5"/>
              </a:solidFill>
              <a:latin typeface="Tw Cen MT" pitchFamily="34" charset="0"/>
            </a:endParaRPr>
          </a:p>
        </p:txBody>
      </p:sp>
      <p:cxnSp>
        <p:nvCxnSpPr>
          <p:cNvPr id="19" name="Curved Connector 18"/>
          <p:cNvCxnSpPr>
            <a:stCxn id="18" idx="0"/>
            <a:endCxn id="20" idx="2"/>
          </p:cNvCxnSpPr>
          <p:nvPr/>
        </p:nvCxnSpPr>
        <p:spPr>
          <a:xfrm rot="5400000" flipH="1" flipV="1">
            <a:off x="3586246" y="2725317"/>
            <a:ext cx="329878" cy="110971"/>
          </a:xfrm>
          <a:prstGeom prst="curvedConnector3">
            <a:avLst>
              <a:gd name="adj1" fmla="val 50000"/>
            </a:avLst>
          </a:prstGeom>
          <a:ln>
            <a:solidFill>
              <a:srgbClr val="66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57" name="Curved Connector 23556"/>
          <p:cNvCxnSpPr>
            <a:stCxn id="3" idx="2"/>
            <a:endCxn id="23" idx="2"/>
          </p:cNvCxnSpPr>
          <p:nvPr/>
        </p:nvCxnSpPr>
        <p:spPr>
          <a:xfrm rot="10800000">
            <a:off x="1257300" y="2895600"/>
            <a:ext cx="1181100" cy="631794"/>
          </a:xfrm>
          <a:prstGeom prst="curvedConnector2">
            <a:avLst/>
          </a:prstGeom>
          <a:ln>
            <a:solidFill>
              <a:srgbClr val="79DC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0" name="Curved Connector 23559"/>
          <p:cNvCxnSpPr>
            <a:endCxn id="21" idx="1"/>
          </p:cNvCxnSpPr>
          <p:nvPr/>
        </p:nvCxnSpPr>
        <p:spPr>
          <a:xfrm rot="5400000" flipH="1" flipV="1">
            <a:off x="4869353" y="2583354"/>
            <a:ext cx="1423719" cy="724775"/>
          </a:xfrm>
          <a:prstGeom prst="curved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7" name="Curved Connector 23566"/>
          <p:cNvCxnSpPr>
            <a:stCxn id="4" idx="3"/>
            <a:endCxn id="22" idx="0"/>
          </p:cNvCxnSpPr>
          <p:nvPr/>
        </p:nvCxnSpPr>
        <p:spPr>
          <a:xfrm flipV="1">
            <a:off x="6600824" y="3345402"/>
            <a:ext cx="1156780" cy="181992"/>
          </a:xfrm>
          <a:prstGeom prst="curvedConnector4">
            <a:avLst>
              <a:gd name="adj1" fmla="val 7822"/>
              <a:gd name="adj2" fmla="val 225610"/>
            </a:avLst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Alternate Process 48"/>
          <p:cNvSpPr/>
          <p:nvPr/>
        </p:nvSpPr>
        <p:spPr>
          <a:xfrm>
            <a:off x="304800" y="3832194"/>
            <a:ext cx="2228262" cy="1425606"/>
          </a:xfrm>
          <a:prstGeom prst="flowChartAlternateProcess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/>
                </a:solidFill>
                <a:latin typeface="Tw Cen MT" pitchFamily="34" charset="0"/>
              </a:rPr>
              <a:t>Making, synthesizing, and imagining ideas and things</a:t>
            </a:r>
            <a:endParaRPr lang="en-US" sz="2000" dirty="0">
              <a:solidFill>
                <a:schemeClr val="accent6"/>
              </a:solidFill>
              <a:latin typeface="Tw Cen MT" pitchFamily="34" charset="0"/>
            </a:endParaRPr>
          </a:p>
        </p:txBody>
      </p:sp>
      <p:cxnSp>
        <p:nvCxnSpPr>
          <p:cNvPr id="23570" name="Curved Connector 23569"/>
          <p:cNvCxnSpPr>
            <a:stCxn id="5" idx="1"/>
            <a:endCxn id="49" idx="3"/>
          </p:cNvCxnSpPr>
          <p:nvPr/>
        </p:nvCxnSpPr>
        <p:spPr>
          <a:xfrm rot="10800000" flipV="1">
            <a:off x="2533062" y="3848099"/>
            <a:ext cx="514938" cy="696897"/>
          </a:xfrm>
          <a:prstGeom prst="curvedConnector3">
            <a:avLst>
              <a:gd name="adj1" fmla="val 50000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arallelogram 51"/>
          <p:cNvSpPr/>
          <p:nvPr/>
        </p:nvSpPr>
        <p:spPr>
          <a:xfrm>
            <a:off x="6477000" y="5257800"/>
            <a:ext cx="2438400" cy="990600"/>
          </a:xfrm>
          <a:prstGeom prst="parallelogram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  <a:latin typeface="Tw Cen MT" pitchFamily="34" charset="0"/>
              </a:rPr>
              <a:t>Learning facts, truths, and realities </a:t>
            </a:r>
            <a:endParaRPr lang="en-US" sz="2000" dirty="0">
              <a:solidFill>
                <a:schemeClr val="accent2"/>
              </a:solidFill>
              <a:latin typeface="Tw Cen MT" pitchFamily="34" charset="0"/>
            </a:endParaRPr>
          </a:p>
        </p:txBody>
      </p:sp>
      <p:cxnSp>
        <p:nvCxnSpPr>
          <p:cNvPr id="23572" name="Curved Connector 23571"/>
          <p:cNvCxnSpPr>
            <a:stCxn id="11" idx="2"/>
            <a:endCxn id="52" idx="5"/>
          </p:cNvCxnSpPr>
          <p:nvPr/>
        </p:nvCxnSpPr>
        <p:spPr>
          <a:xfrm>
            <a:off x="6560690" y="3862526"/>
            <a:ext cx="40135" cy="1890574"/>
          </a:xfrm>
          <a:prstGeom prst="curvedConnector5">
            <a:avLst>
              <a:gd name="adj1" fmla="val 569578"/>
              <a:gd name="adj2" fmla="val 41147"/>
              <a:gd name="adj3" fmla="val -469578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81" name="Curved Connector 23580"/>
          <p:cNvCxnSpPr>
            <a:stCxn id="14" idx="3"/>
            <a:endCxn id="26" idx="0"/>
          </p:cNvCxnSpPr>
          <p:nvPr/>
        </p:nvCxnSpPr>
        <p:spPr>
          <a:xfrm rot="5400000">
            <a:off x="4733727" y="4468777"/>
            <a:ext cx="970196" cy="607850"/>
          </a:xfrm>
          <a:prstGeom prst="curved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83" name="Curved Connector 23582"/>
          <p:cNvCxnSpPr/>
          <p:nvPr/>
        </p:nvCxnSpPr>
        <p:spPr>
          <a:xfrm rot="5400000">
            <a:off x="2561767" y="4542966"/>
            <a:ext cx="1201070" cy="838203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19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1" grpId="0" animBg="1"/>
      <p:bldP spid="14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49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Deeper Definition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971800"/>
            <a:ext cx="4419600" cy="1447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i="1" dirty="0" smtClean="0">
                <a:solidFill>
                  <a:srgbClr val="0070C0"/>
                </a:solidFill>
              </a:rPr>
              <a:t>Teaching strategies that achieve active, collaborative discovery and creation of new knowledge, understanding, and growth</a:t>
            </a:r>
          </a:p>
        </p:txBody>
      </p:sp>
    </p:spTree>
    <p:extLst>
      <p:ext uri="{BB962C8B-B14F-4D97-AF65-F5344CB8AC3E}">
        <p14:creationId xmlns:p14="http://schemas.microsoft.com/office/powerpoint/2010/main" val="179058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 p14:presetBounceEnd="59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59000">
                                          <p:cBhvr>
                                            <p:cTn id="6" dur="2000" fill="hold"/>
                                            <p:tgtEl>
                                              <p:spTgt spid="2355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" dur="2000" fill="hold"/>
                                            <p:tgtEl>
                                              <p:spTgt spid="23555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Pedagogy Matters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2362200"/>
          <a:ext cx="8305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8800" y="170122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Pedagogy forces us to consider…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09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BB2E48D-EF2B-42BA-AAE4-E17CC07D0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5BB2E48D-EF2B-42BA-AAE4-E17CC07D0E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8383225-4F2C-4A0E-969E-012895A145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graphicEl>
                                              <a:dgm id="{68383225-4F2C-4A0E-969E-012895A145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66A7782-E038-4998-83E1-EE1EB5A8B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graphicEl>
                                              <a:dgm id="{C66A7782-E038-4998-83E1-EE1EB5A8B7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650803B-5368-4DE9-A0A3-5056413D4A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graphicEl>
                                              <a:dgm id="{7650803B-5368-4DE9-A0A3-5056413D4A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98D44B-D63A-49DB-B0A0-FF42982546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graphicEl>
                                              <a:dgm id="{8098D44B-D63A-49DB-B0A0-FF42982546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83D09AA-CD1E-4179-9422-9F1C186A43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graphicEl>
                                              <a:dgm id="{983D09AA-CD1E-4179-9422-9F1C186A43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239000" cy="1143000"/>
          </a:xfrm>
        </p:spPr>
        <p:txBody>
          <a:bodyPr/>
          <a:lstStyle/>
          <a:p>
            <a:r>
              <a:rPr lang="en-US" dirty="0" smtClean="0"/>
              <a:t>Pedagogy in Practice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6649506"/>
              </p:ext>
            </p:extLst>
          </p:nvPr>
        </p:nvGraphicFramePr>
        <p:xfrm>
          <a:off x="1143000" y="1905000"/>
          <a:ext cx="7772400" cy="449944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00200"/>
                <a:gridCol w="2895600"/>
                <a:gridCol w="32766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9125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486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14651" y="1981200"/>
            <a:ext cx="160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Category</a:t>
            </a:r>
            <a:endParaRPr lang="en-US" sz="18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2743200"/>
            <a:ext cx="1223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Meaning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194446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Content &amp; Delivery</a:t>
            </a:r>
            <a:endParaRPr lang="en-US" sz="18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0" y="1944469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Direction</a:t>
            </a:r>
            <a:endParaRPr lang="en-US" sz="1800" b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0337" y="4724400"/>
            <a:ext cx="129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Examples</a:t>
            </a:r>
            <a:endParaRPr lang="en-US" sz="1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27432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Multiple formats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Personal relevance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Student input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Accessibility issues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97940" y="2743200"/>
            <a:ext cx="3141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Course goals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Learning objectives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High expectations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Personal goals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9400" y="4724400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Judicious lecturing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Audio/video/text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Interactive content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Questionnaires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ADA Web Accessibility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697940" y="4724400"/>
            <a:ext cx="31412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Clear goals and objectives on syllabus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Explicitly state (and restate) expectations</a:t>
            </a:r>
            <a:endParaRPr lang="en-US" sz="1800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Student goal plans</a:t>
            </a:r>
          </a:p>
        </p:txBody>
      </p:sp>
    </p:spTree>
    <p:extLst>
      <p:ext uri="{BB962C8B-B14F-4D97-AF65-F5344CB8AC3E}">
        <p14:creationId xmlns:p14="http://schemas.microsoft.com/office/powerpoint/2010/main" val="243376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2&quot; unique_id=&quot;10778&quot;&gt;&lt;object type=&quot;3&quot; unique_id=&quot;10779&quot;&gt;&lt;property id=&quot;20148&quot; value=&quot;5&quot;/&gt;&lt;property id=&quot;20300&quot; value=&quot;Slide 1 - &amp;quot;Pedagogy, Andragogy, and online course design&amp;quot;&quot;/&gt;&lt;property id=&quot;20307&quot; value=&quot;256&quot;/&gt;&lt;/object&gt;&lt;object type=&quot;3&quot; unique_id=&quot;10780&quot;&gt;&lt;property id=&quot;20148&quot; value=&quot;5&quot;/&gt;&lt;property id=&quot;20300&quot; value=&quot;Slide 2 - &amp;quot;Overview&amp;quot;&quot;/&gt;&lt;property id=&quot;20307&quot; value=&quot;257&quot;/&gt;&lt;/object&gt;&lt;object type=&quot;3&quot; unique_id=&quot;10781&quot;&gt;&lt;property id=&quot;20148&quot; value=&quot;5&quot;/&gt;&lt;property id=&quot;20300&quot; value=&quot;Slide 3&quot;/&gt;&lt;property id=&quot;20307&quot; value=&quot;267&quot;/&gt;&lt;/object&gt;&lt;object type=&quot;3&quot; unique_id=&quot;10782&quot;&gt;&lt;property id=&quot;20148&quot; value=&quot;5&quot;/&gt;&lt;property id=&quot;20300&quot; value=&quot;Slide 4 - &amp;quot;The Simple Definition&amp;quot;&quot;/&gt;&lt;property id=&quot;20307&quot; value=&quot;258&quot;/&gt;&lt;/object&gt;&lt;object type=&quot;3&quot; unique_id=&quot;10783&quot;&gt;&lt;property id=&quot;20148&quot; value=&quot;5&quot;/&gt;&lt;property id=&quot;20300&quot; value=&quot;Slide 5 - &amp;quot;The Deeper Definition&amp;quot;&quot;/&gt;&lt;property id=&quot;20307&quot; value=&quot;259&quot;/&gt;&lt;/object&gt;&lt;object type=&quot;3&quot; unique_id=&quot;10784&quot;&gt;&lt;property id=&quot;20148&quot; value=&quot;5&quot;/&gt;&lt;property id=&quot;20300&quot; value=&quot;Slide 6 - &amp;quot;The Deeper Definition&amp;quot;&quot;/&gt;&lt;property id=&quot;20307&quot; value=&quot;260&quot;/&gt;&lt;/object&gt;&lt;object type=&quot;3&quot; unique_id=&quot;10785&quot;&gt;&lt;property id=&quot;20148&quot; value=&quot;5&quot;/&gt;&lt;property id=&quot;20300&quot; value=&quot;Slide 7 - &amp;quot;Why Pedagogy Matters&amp;quot;&quot;/&gt;&lt;property id=&quot;20307&quot; value=&quot;261&quot;/&gt;&lt;/object&gt;&lt;object type=&quot;3&quot; unique_id=&quot;10786&quot;&gt;&lt;property id=&quot;20148&quot; value=&quot;5&quot;/&gt;&lt;property id=&quot;20300&quot; value=&quot;Slide 8 - &amp;quot;Pedagogy in Practice&amp;quot;&quot;/&gt;&lt;property id=&quot;20307&quot; value=&quot;262&quot;/&gt;&lt;/object&gt;&lt;object type=&quot;3&quot; unique_id=&quot;10787&quot;&gt;&lt;property id=&quot;20148&quot; value=&quot;5&quot;/&gt;&lt;property id=&quot;20300&quot; value=&quot;Slide 9 - &amp;quot;Pedagogy in Practice&amp;quot;&quot;/&gt;&lt;property id=&quot;20307&quot; value=&quot;263&quot;/&gt;&lt;/object&gt;&lt;object type=&quot;3&quot; unique_id=&quot;10788&quot;&gt;&lt;property id=&quot;20148&quot; value=&quot;5&quot;/&gt;&lt;property id=&quot;20300&quot; value=&quot;Slide 10 - &amp;quot;Pedagogy in Practice&amp;quot;&quot;/&gt;&lt;property id=&quot;20307&quot; value=&quot;264&quot;/&gt;&lt;/object&gt;&lt;object type=&quot;3&quot; unique_id=&quot;10789&quot;&gt;&lt;property id=&quot;20148&quot; value=&quot;5&quot;/&gt;&lt;property id=&quot;20300&quot; value=&quot;Slide 11 - &amp;quot;Pedagogy and Online Learning&amp;quot;&quot;/&gt;&lt;property id=&quot;20307&quot; value=&quot;265&quot;/&gt;&lt;/object&gt;&lt;object type=&quot;3&quot; unique_id=&quot;10790&quot;&gt;&lt;property id=&quot;20148&quot; value=&quot;5&quot;/&gt;&lt;property id=&quot;20300&quot; value=&quot;Slide 12 - &amp;quot;Questions to Consider&amp;quot;&quot;/&gt;&lt;property id=&quot;20307&quot; value=&quot;266&quot;/&gt;&lt;/object&gt;&lt;object type=&quot;3&quot; unique_id=&quot;10791&quot;&gt;&lt;property id=&quot;20148&quot; value=&quot;5&quot;/&gt;&lt;property id=&quot;20300&quot; value=&quot;Slide 13&quot;/&gt;&lt;property id=&quot;20307&quot; value=&quot;268&quot;/&gt;&lt;/object&gt;&lt;object type=&quot;3&quot; unique_id=&quot;10792&quot;&gt;&lt;property id=&quot;20148&quot; value=&quot;5&quot;/&gt;&lt;property id=&quot;20300&quot; value=&quot;Slide 14&quot;/&gt;&lt;property id=&quot;20307&quot; value=&quot;270&quot;/&gt;&lt;/object&gt;&lt;object type=&quot;3&quot; unique_id=&quot;10793&quot;&gt;&lt;property id=&quot;20148&quot; value=&quot;5&quot;/&gt;&lt;property id=&quot;20300&quot; value=&quot;Slide 15&quot;/&gt;&lt;property id=&quot;20307&quot; value=&quot;272&quot;/&gt;&lt;/object&gt;&lt;object type=&quot;3&quot; unique_id=&quot;10794&quot;&gt;&lt;property id=&quot;20148&quot; value=&quot;5&quot;/&gt;&lt;property id=&quot;20300&quot; value=&quot;Slide 16&quot;/&gt;&lt;property id=&quot;20307&quot; value=&quot;273&quot;/&gt;&lt;/object&gt;&lt;object type=&quot;3&quot; unique_id=&quot;10795&quot;&gt;&lt;property id=&quot;20148&quot; value=&quot;5&quot;/&gt;&lt;property id=&quot;20300&quot; value=&quot;Slide 17&quot;/&gt;&lt;property id=&quot;20307&quot; value=&quot;274&quot;/&gt;&lt;/object&gt;&lt;object type=&quot;3&quot; unique_id=&quot;10796&quot;&gt;&lt;property id=&quot;20148&quot; value=&quot;5&quot;/&gt;&lt;property id=&quot;20300&quot; value=&quot;Slide 18 - &amp;quot;Origins of Andragogy&amp;quot;&quot;/&gt;&lt;property id=&quot;20307&quot; value=&quot;275&quot;/&gt;&lt;/object&gt;&lt;object type=&quot;3&quot; unique_id=&quot;10797&quot;&gt;&lt;property id=&quot;20148&quot; value=&quot;5&quot;/&gt;&lt;property id=&quot;20300&quot; value=&quot;Slide 19 - &amp;quot;Origins of Andragogy&amp;quot;&quot;/&gt;&lt;property id=&quot;20307&quot; value=&quot;276&quot;/&gt;&lt;/object&gt;&lt;object type=&quot;3&quot; unique_id=&quot;10798&quot;&gt;&lt;property id=&quot;20148&quot; value=&quot;5&quot;/&gt;&lt;property id=&quot;20300&quot; value=&quot;Slide 20 - &amp;quot;Malcolm Knowles&amp;quot;&quot;/&gt;&lt;property id=&quot;20307&quot; value=&quot;277&quot;/&gt;&lt;/object&gt;&lt;object type=&quot;3&quot; unique_id=&quot;10799&quot;&gt;&lt;property id=&quot;20148&quot; value=&quot;5&quot;/&gt;&lt;property id=&quot;20300&quot; value=&quot;Slide 21 - &amp;quot;Malcolm Knowles’ 6 Assumptions of Adult Learners&amp;quot;&quot;/&gt;&lt;property id=&quot;20307&quot; value=&quot;278&quot;/&gt;&lt;/object&gt;&lt;object type=&quot;3&quot; unique_id=&quot;11214&quot;&gt;&lt;property id=&quot;20148&quot; value=&quot;5&quot;/&gt;&lt;property id=&quot;20300&quot; value=&quot;Slide 22 - &amp;quot;Andragogy and Course Design&amp;quot;&quot;/&gt;&lt;property id=&quot;20307&quot; value=&quot;279&quot;/&gt;&lt;/object&gt;&lt;object type=&quot;3&quot; unique_id=&quot;11215&quot;&gt;&lt;property id=&quot;20148&quot; value=&quot;5&quot;/&gt;&lt;property id=&quot;20300&quot; value=&quot;Slide 23 - &amp;quot;Andragogy and Course Design&amp;quot;&quot;/&gt;&lt;property id=&quot;20307&quot; value=&quot;280&quot;/&gt;&lt;/object&gt;&lt;object type=&quot;3&quot; unique_id=&quot;11216&quot;&gt;&lt;property id=&quot;20148&quot; value=&quot;5&quot;/&gt;&lt;property id=&quot;20300&quot; value=&quot;Slide 24 - &amp;quot;Andragogy and Course Design&amp;quot;&quot;/&gt;&lt;property id=&quot;20307&quot; value=&quot;281&quot;/&gt;&lt;/object&gt;&lt;object type=&quot;3&quot; unique_id=&quot;11218&quot;&gt;&lt;property id=&quot;20148&quot; value=&quot;5&quot;/&gt;&lt;property id=&quot;20300&quot; value=&quot;Slide 25 - &amp;quot;Experiential Learning&amp;quot;&quot;/&gt;&lt;property id=&quot;20307&quot; value=&quot;283&quot;/&gt;&lt;/object&gt;&lt;object type=&quot;3&quot; unique_id=&quot;11219&quot;&gt;&lt;property id=&quot;20148&quot; value=&quot;5&quot;/&gt;&lt;property id=&quot;20300&quot; value=&quot;Slide 26 - &amp;quot;Questions to Consider&amp;quot;&quot;/&gt;&lt;property id=&quot;20307&quot; value=&quot;284&quot;/&gt;&lt;/object&gt;&lt;object type=&quot;3&quot; unique_id=&quot;11220&quot;&gt;&lt;property id=&quot;20148&quot; value=&quot;5&quot;/&gt;&lt;property id=&quot;20300&quot; value=&quot;Slide 27&quot;/&gt;&lt;property id=&quot;20307&quot; value=&quot;285&quot;/&gt;&lt;/object&gt;&lt;object type=&quot;3&quot; unique_id=&quot;11221&quot;&gt;&lt;property id=&quot;20148&quot; value=&quot;5&quot;/&gt;&lt;property id=&quot;20300&quot; value=&quot;Slide 28&quot;/&gt;&lt;property id=&quot;20307&quot; value=&quot;286&quot;/&gt;&lt;/object&gt;&lt;object type=&quot;3&quot; unique_id=&quot;11222&quot;&gt;&lt;property id=&quot;20148&quot; value=&quot;5&quot;/&gt;&lt;property id=&quot;20300&quot; value=&quot;Slide 29&quot;/&gt;&lt;property id=&quot;20307&quot; value=&quot;287&quot;/&gt;&lt;/object&gt;&lt;object type=&quot;3&quot; unique_id=&quot;11223&quot;&gt;&lt;property id=&quot;20148&quot; value=&quot;5&quot;/&gt;&lt;property id=&quot;20300&quot; value=&quot;Slide 30&quot;/&gt;&lt;property id=&quot;20307&quot; value=&quot;288&quot;/&gt;&lt;/object&gt;&lt;object type=&quot;3&quot; unique_id=&quot;11224&quot;&gt;&lt;property id=&quot;20148&quot; value=&quot;5&quot;/&gt;&lt;property id=&quot;20300&quot; value=&quot;Slide 31&quot;/&gt;&lt;property id=&quot;20307&quot; value=&quot;289&quot;/&gt;&lt;/object&gt;&lt;/object&gt;&lt;object type=&quot;8&quot; unique_id=&quot;1082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95</TotalTime>
  <Words>1254</Words>
  <Application>Microsoft Office PowerPoint</Application>
  <PresentationFormat>On-screen Show (4:3)</PresentationFormat>
  <Paragraphs>299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Median</vt:lpstr>
      <vt:lpstr>Pedagogy, Andragogy, and online course design</vt:lpstr>
      <vt:lpstr>Overview</vt:lpstr>
      <vt:lpstr>Overview</vt:lpstr>
      <vt:lpstr>PowerPoint Presentation</vt:lpstr>
      <vt:lpstr>The Simple Definition</vt:lpstr>
      <vt:lpstr>The Deeper Definition</vt:lpstr>
      <vt:lpstr>The Deeper Definition</vt:lpstr>
      <vt:lpstr>Why Pedagogy Matters</vt:lpstr>
      <vt:lpstr>Pedagogy in Practice</vt:lpstr>
      <vt:lpstr>Pedagogy in Practice</vt:lpstr>
      <vt:lpstr>Pedagogy in Practice</vt:lpstr>
      <vt:lpstr>Pedagogy and Online Learning</vt:lpstr>
      <vt:lpstr>Questions to Consider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Origins of Andragogy</vt:lpstr>
      <vt:lpstr>Origins of Andragogy</vt:lpstr>
      <vt:lpstr>Malcolm Knowles</vt:lpstr>
      <vt:lpstr>Malcolm Knowles’ 6 Assumptions of Adult Learners</vt:lpstr>
      <vt:lpstr>Andragogy and Course Design</vt:lpstr>
      <vt:lpstr>Andragogy and Course Design</vt:lpstr>
      <vt:lpstr>Andragogy and Course Design</vt:lpstr>
      <vt:lpstr>Experiential Learning</vt:lpstr>
      <vt:lpstr>Questions to Consider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Pedagogy, Andragogy, and online course design</dc:title>
  <dc:creator>LIB 1</dc:creator>
  <cp:lastModifiedBy>LIB 1</cp:lastModifiedBy>
  <cp:revision>72</cp:revision>
  <dcterms:created xsi:type="dcterms:W3CDTF">2013-02-27T16:52:27Z</dcterms:created>
  <dcterms:modified xsi:type="dcterms:W3CDTF">2013-02-28T13:32:28Z</dcterms:modified>
</cp:coreProperties>
</file>