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 id="2147483973" r:id="rId2"/>
    <p:sldMasterId id="2147484060" r:id="rId3"/>
    <p:sldMasterId id="2147484073" r:id="rId4"/>
    <p:sldMasterId id="2147484291" r:id="rId5"/>
  </p:sldMasterIdLst>
  <p:notesMasterIdLst>
    <p:notesMasterId r:id="rId43"/>
  </p:notesMasterIdLst>
  <p:sldIdLst>
    <p:sldId id="309" r:id="rId6"/>
    <p:sldId id="310" r:id="rId7"/>
    <p:sldId id="311" r:id="rId8"/>
    <p:sldId id="299" r:id="rId9"/>
    <p:sldId id="257" r:id="rId10"/>
    <p:sldId id="305" r:id="rId11"/>
    <p:sldId id="295" r:id="rId12"/>
    <p:sldId id="276" r:id="rId13"/>
    <p:sldId id="284" r:id="rId14"/>
    <p:sldId id="285" r:id="rId15"/>
    <p:sldId id="288" r:id="rId16"/>
    <p:sldId id="290" r:id="rId17"/>
    <p:sldId id="291" r:id="rId18"/>
    <p:sldId id="292" r:id="rId19"/>
    <p:sldId id="293" r:id="rId20"/>
    <p:sldId id="321" r:id="rId21"/>
    <p:sldId id="294" r:id="rId22"/>
    <p:sldId id="300" r:id="rId23"/>
    <p:sldId id="307" r:id="rId24"/>
    <p:sldId id="320" r:id="rId25"/>
    <p:sldId id="301" r:id="rId26"/>
    <p:sldId id="303" r:id="rId27"/>
    <p:sldId id="302" r:id="rId28"/>
    <p:sldId id="271" r:id="rId29"/>
    <p:sldId id="304" r:id="rId30"/>
    <p:sldId id="270" r:id="rId31"/>
    <p:sldId id="319" r:id="rId32"/>
    <p:sldId id="261" r:id="rId33"/>
    <p:sldId id="297" r:id="rId34"/>
    <p:sldId id="308" r:id="rId35"/>
    <p:sldId id="265" r:id="rId36"/>
    <p:sldId id="267" r:id="rId37"/>
    <p:sldId id="313" r:id="rId38"/>
    <p:sldId id="316" r:id="rId39"/>
    <p:sldId id="317" r:id="rId40"/>
    <p:sldId id="314" r:id="rId41"/>
    <p:sldId id="31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9" autoAdjust="0"/>
    <p:restoredTop sz="80919" autoAdjust="0"/>
  </p:normalViewPr>
  <p:slideViewPr>
    <p:cSldViewPr>
      <p:cViewPr varScale="1">
        <p:scale>
          <a:sx n="58" d="100"/>
          <a:sy n="58" d="100"/>
        </p:scale>
        <p:origin x="-882" y="-96"/>
      </p:cViewPr>
      <p:guideLst>
        <p:guide orient="horz" pos="2160"/>
        <p:guide pos="2880"/>
      </p:guideLst>
    </p:cSldViewPr>
  </p:slideViewPr>
  <p:outlineViewPr>
    <p:cViewPr>
      <p:scale>
        <a:sx n="50" d="100"/>
        <a:sy n="50" d="100"/>
      </p:scale>
      <p:origin x="0" y="-9366"/>
    </p:cViewPr>
  </p:outlineViewPr>
  <p:notesTextViewPr>
    <p:cViewPr>
      <p:scale>
        <a:sx n="1" d="1"/>
        <a:sy n="1" d="1"/>
      </p:scale>
      <p:origin x="0" y="0"/>
    </p:cViewPr>
  </p:notesTextViewPr>
  <p:sorterViewPr>
    <p:cViewPr>
      <p:scale>
        <a:sx n="100" d="100"/>
        <a:sy n="100" d="100"/>
      </p:scale>
      <p:origin x="0" y="-648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A770F2-3CC0-4957-8276-3B1352A0BFEF}"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68A0A4A7-9A84-49ED-BF69-6F19C514171E}">
      <dgm:prSet phldrT="[Text]"/>
      <dgm:spPr/>
      <dgm:t>
        <a:bodyPr/>
        <a:lstStyle/>
        <a:p>
          <a:r>
            <a:rPr lang="en-US" dirty="0" smtClean="0"/>
            <a:t>BUILD</a:t>
          </a:r>
          <a:endParaRPr lang="en-US" dirty="0"/>
        </a:p>
      </dgm:t>
    </dgm:pt>
    <dgm:pt modelId="{49B18864-ED30-4478-8972-F663A5ECE3C9}" type="parTrans" cxnId="{49C5A205-1F53-4F84-B0B6-E50AFEC5DCC1}">
      <dgm:prSet/>
      <dgm:spPr/>
      <dgm:t>
        <a:bodyPr/>
        <a:lstStyle/>
        <a:p>
          <a:endParaRPr lang="en-US"/>
        </a:p>
      </dgm:t>
    </dgm:pt>
    <dgm:pt modelId="{6AEFDB5A-1555-4709-B964-D58A87CA8AB1}" type="sibTrans" cxnId="{49C5A205-1F53-4F84-B0B6-E50AFEC5DCC1}">
      <dgm:prSet/>
      <dgm:spPr/>
      <dgm:t>
        <a:bodyPr/>
        <a:lstStyle/>
        <a:p>
          <a:endParaRPr lang="en-US"/>
        </a:p>
      </dgm:t>
    </dgm:pt>
    <dgm:pt modelId="{52F4CF33-7AE0-4213-B515-388EB8A8C89C}">
      <dgm:prSet phldrT="[Text]"/>
      <dgm:spPr>
        <a:solidFill>
          <a:schemeClr val="accent2"/>
        </a:solidFill>
      </dgm:spPr>
      <dgm:t>
        <a:bodyPr/>
        <a:lstStyle/>
        <a:p>
          <a:r>
            <a:rPr lang="en-US" dirty="0" smtClean="0"/>
            <a:t> Similar to writing a new text</a:t>
          </a:r>
          <a:endParaRPr lang="en-US" dirty="0"/>
        </a:p>
      </dgm:t>
    </dgm:pt>
    <dgm:pt modelId="{68850ED5-7036-478C-8CAD-AA207A9CDE8E}" type="parTrans" cxnId="{194F8A13-5349-4947-A8FD-1E76DCE615BF}">
      <dgm:prSet/>
      <dgm:spPr/>
      <dgm:t>
        <a:bodyPr/>
        <a:lstStyle/>
        <a:p>
          <a:endParaRPr lang="en-US"/>
        </a:p>
      </dgm:t>
    </dgm:pt>
    <dgm:pt modelId="{A7D4FCED-3569-4A28-8602-1636249C806B}" type="sibTrans" cxnId="{194F8A13-5349-4947-A8FD-1E76DCE615BF}">
      <dgm:prSet/>
      <dgm:spPr/>
      <dgm:t>
        <a:bodyPr/>
        <a:lstStyle/>
        <a:p>
          <a:endParaRPr lang="en-US"/>
        </a:p>
      </dgm:t>
    </dgm:pt>
    <dgm:pt modelId="{D79E0D1B-E44B-414A-8950-DF199E89B47F}">
      <dgm:prSet phldrT="[Text]" custT="1"/>
      <dgm:spPr/>
      <dgm:t>
        <a:bodyPr/>
        <a:lstStyle/>
        <a:p>
          <a:r>
            <a:rPr lang="en-US" sz="2000" dirty="0" smtClean="0"/>
            <a:t>Develop or aggregate new  materials</a:t>
          </a:r>
          <a:endParaRPr lang="en-US" sz="2000" dirty="0"/>
        </a:p>
      </dgm:t>
    </dgm:pt>
    <dgm:pt modelId="{36B5C27E-2A3C-4B24-81D4-0F8661819285}" type="parTrans" cxnId="{3115B5F4-5AF1-4811-9734-D580CC0849CF}">
      <dgm:prSet/>
      <dgm:spPr/>
      <dgm:t>
        <a:bodyPr/>
        <a:lstStyle/>
        <a:p>
          <a:endParaRPr lang="en-US"/>
        </a:p>
      </dgm:t>
    </dgm:pt>
    <dgm:pt modelId="{73336E8B-17AF-4A8F-AE1F-AF0CC1339AB4}" type="sibTrans" cxnId="{3115B5F4-5AF1-4811-9734-D580CC0849CF}">
      <dgm:prSet/>
      <dgm:spPr/>
      <dgm:t>
        <a:bodyPr/>
        <a:lstStyle/>
        <a:p>
          <a:endParaRPr lang="en-US"/>
        </a:p>
      </dgm:t>
    </dgm:pt>
    <dgm:pt modelId="{81A1A657-6A32-43D0-A6E0-2497E3F9CDB8}">
      <dgm:prSet phldrT="[Text]"/>
      <dgm:spPr/>
      <dgm:t>
        <a:bodyPr/>
        <a:lstStyle/>
        <a:p>
          <a:r>
            <a:rPr lang="en-US" dirty="0" smtClean="0"/>
            <a:t>ADAPT</a:t>
          </a:r>
          <a:endParaRPr lang="en-US" dirty="0"/>
        </a:p>
      </dgm:t>
    </dgm:pt>
    <dgm:pt modelId="{83F9A15D-6D6A-4F20-9C17-EDD291BAE4F5}" type="parTrans" cxnId="{0D623777-6511-4377-9FF2-7392B5337877}">
      <dgm:prSet/>
      <dgm:spPr/>
      <dgm:t>
        <a:bodyPr/>
        <a:lstStyle/>
        <a:p>
          <a:endParaRPr lang="en-US"/>
        </a:p>
      </dgm:t>
    </dgm:pt>
    <dgm:pt modelId="{B1842A22-50C3-4875-88AF-3BC3411350AD}" type="sibTrans" cxnId="{0D623777-6511-4377-9FF2-7392B5337877}">
      <dgm:prSet/>
      <dgm:spPr/>
      <dgm:t>
        <a:bodyPr/>
        <a:lstStyle/>
        <a:p>
          <a:endParaRPr lang="en-US"/>
        </a:p>
      </dgm:t>
    </dgm:pt>
    <dgm:pt modelId="{B0A37C5A-89A7-4E8A-BA4A-41A64345CAD7}">
      <dgm:prSet phldrT="[Text]"/>
      <dgm:spPr>
        <a:solidFill>
          <a:schemeClr val="accent2"/>
        </a:solidFill>
      </dgm:spPr>
      <dgm:t>
        <a:bodyPr/>
        <a:lstStyle/>
        <a:p>
          <a:r>
            <a:rPr lang="en-US" dirty="0" smtClean="0"/>
            <a:t>Similar to moving from traditional to online delivery</a:t>
          </a:r>
          <a:endParaRPr lang="en-US" dirty="0"/>
        </a:p>
      </dgm:t>
    </dgm:pt>
    <dgm:pt modelId="{2F32BC4D-4557-48C8-951E-F52F673778E5}" type="parTrans" cxnId="{B16950B6-109B-4C5D-8BD7-9C32DD2B0BF1}">
      <dgm:prSet/>
      <dgm:spPr/>
      <dgm:t>
        <a:bodyPr/>
        <a:lstStyle/>
        <a:p>
          <a:endParaRPr lang="en-US"/>
        </a:p>
      </dgm:t>
    </dgm:pt>
    <dgm:pt modelId="{AD8B803A-DCEA-401F-A6AE-56838269BEEB}" type="sibTrans" cxnId="{B16950B6-109B-4C5D-8BD7-9C32DD2B0BF1}">
      <dgm:prSet/>
      <dgm:spPr/>
      <dgm:t>
        <a:bodyPr/>
        <a:lstStyle/>
        <a:p>
          <a:endParaRPr lang="en-US"/>
        </a:p>
      </dgm:t>
    </dgm:pt>
    <dgm:pt modelId="{D08233CF-D6B0-42EA-A5B3-3059E18ED98F}">
      <dgm:prSet phldrT="[Text]" custT="1"/>
      <dgm:spPr/>
      <dgm:t>
        <a:bodyPr/>
        <a:lstStyle/>
        <a:p>
          <a:r>
            <a:rPr lang="en-US" sz="2000" dirty="0" smtClean="0"/>
            <a:t>Identify high quality course or resource</a:t>
          </a:r>
          <a:endParaRPr lang="en-US" sz="2000" dirty="0"/>
        </a:p>
      </dgm:t>
    </dgm:pt>
    <dgm:pt modelId="{009256B0-46F8-443E-B003-FDF05E1D90FB}" type="parTrans" cxnId="{42DEC28B-6C12-4334-80E7-6D7FE1421688}">
      <dgm:prSet/>
      <dgm:spPr/>
      <dgm:t>
        <a:bodyPr/>
        <a:lstStyle/>
        <a:p>
          <a:endParaRPr lang="en-US"/>
        </a:p>
      </dgm:t>
    </dgm:pt>
    <dgm:pt modelId="{25FD002B-1FEF-44A5-8917-5626C5FED84C}" type="sibTrans" cxnId="{42DEC28B-6C12-4334-80E7-6D7FE1421688}">
      <dgm:prSet/>
      <dgm:spPr/>
      <dgm:t>
        <a:bodyPr/>
        <a:lstStyle/>
        <a:p>
          <a:endParaRPr lang="en-US"/>
        </a:p>
      </dgm:t>
    </dgm:pt>
    <dgm:pt modelId="{8E4A23DB-B468-4E0B-A2FF-342BFC01D7FF}">
      <dgm:prSet phldrT="[Text]"/>
      <dgm:spPr/>
      <dgm:t>
        <a:bodyPr/>
        <a:lstStyle/>
        <a:p>
          <a:r>
            <a:rPr lang="en-US" dirty="0" smtClean="0"/>
            <a:t>ADOPT</a:t>
          </a:r>
          <a:endParaRPr lang="en-US" dirty="0"/>
        </a:p>
      </dgm:t>
    </dgm:pt>
    <dgm:pt modelId="{FA5D3328-30E9-4347-B393-83D4B92E39E7}" type="parTrans" cxnId="{5A0D3DD5-A395-40D2-A738-68FE6B5CBA03}">
      <dgm:prSet/>
      <dgm:spPr/>
      <dgm:t>
        <a:bodyPr/>
        <a:lstStyle/>
        <a:p>
          <a:endParaRPr lang="en-US"/>
        </a:p>
      </dgm:t>
    </dgm:pt>
    <dgm:pt modelId="{91E54806-859E-4CAB-96AA-DB1D746B5124}" type="sibTrans" cxnId="{5A0D3DD5-A395-40D2-A738-68FE6B5CBA03}">
      <dgm:prSet/>
      <dgm:spPr/>
      <dgm:t>
        <a:bodyPr/>
        <a:lstStyle/>
        <a:p>
          <a:endParaRPr lang="en-US"/>
        </a:p>
      </dgm:t>
    </dgm:pt>
    <dgm:pt modelId="{051D4886-E5FA-48A7-A742-F3D781965CFB}">
      <dgm:prSet phldrT="[Text]"/>
      <dgm:spPr>
        <a:solidFill>
          <a:schemeClr val="accent2"/>
        </a:solidFill>
      </dgm:spPr>
      <dgm:t>
        <a:bodyPr/>
        <a:lstStyle/>
        <a:p>
          <a:r>
            <a:rPr lang="en-US" dirty="0" smtClean="0"/>
            <a:t>Similar to using a new text or major new edition</a:t>
          </a:r>
          <a:endParaRPr lang="en-US" dirty="0"/>
        </a:p>
      </dgm:t>
    </dgm:pt>
    <dgm:pt modelId="{FB7FE231-4347-420B-A531-756C69D39AD7}" type="parTrans" cxnId="{E2EA7F56-B782-4AE2-9F13-4B19FEF2CD93}">
      <dgm:prSet/>
      <dgm:spPr/>
      <dgm:t>
        <a:bodyPr/>
        <a:lstStyle/>
        <a:p>
          <a:endParaRPr lang="en-US"/>
        </a:p>
      </dgm:t>
    </dgm:pt>
    <dgm:pt modelId="{223670C2-D921-4BDC-82F4-0443884A6484}" type="sibTrans" cxnId="{E2EA7F56-B782-4AE2-9F13-4B19FEF2CD93}">
      <dgm:prSet/>
      <dgm:spPr/>
      <dgm:t>
        <a:bodyPr/>
        <a:lstStyle/>
        <a:p>
          <a:endParaRPr lang="en-US"/>
        </a:p>
      </dgm:t>
    </dgm:pt>
    <dgm:pt modelId="{A1AD4B01-F449-40FC-BBB5-34673FA2C809}">
      <dgm:prSet phldrT="[Text]" custT="1"/>
      <dgm:spPr/>
      <dgm:t>
        <a:bodyPr/>
        <a:lstStyle/>
        <a:p>
          <a:r>
            <a:rPr lang="en-US" sz="2000" dirty="0" smtClean="0"/>
            <a:t>Review open course or text</a:t>
          </a:r>
          <a:endParaRPr lang="en-US" sz="2000" dirty="0"/>
        </a:p>
      </dgm:t>
    </dgm:pt>
    <dgm:pt modelId="{609D528D-7D2F-4CE4-BC6B-05EC454AC402}" type="parTrans" cxnId="{A6468917-9D88-4FD1-B785-80588B3AE4E9}">
      <dgm:prSet/>
      <dgm:spPr/>
      <dgm:t>
        <a:bodyPr/>
        <a:lstStyle/>
        <a:p>
          <a:endParaRPr lang="en-US"/>
        </a:p>
      </dgm:t>
    </dgm:pt>
    <dgm:pt modelId="{30059752-A9C4-4489-865F-E858DA8121D0}" type="sibTrans" cxnId="{A6468917-9D88-4FD1-B785-80588B3AE4E9}">
      <dgm:prSet/>
      <dgm:spPr/>
      <dgm:t>
        <a:bodyPr/>
        <a:lstStyle/>
        <a:p>
          <a:endParaRPr lang="en-US"/>
        </a:p>
      </dgm:t>
    </dgm:pt>
    <dgm:pt modelId="{D4E2A91E-63B1-4CEA-B9E7-7B078F21F907}">
      <dgm:prSet phldrT="[Text]" custT="1"/>
      <dgm:spPr/>
      <dgm:t>
        <a:bodyPr/>
        <a:lstStyle/>
        <a:p>
          <a:r>
            <a:rPr lang="en-US" sz="2000" dirty="0" smtClean="0"/>
            <a:t>Create media</a:t>
          </a:r>
          <a:endParaRPr lang="en-US" sz="2000" dirty="0"/>
        </a:p>
      </dgm:t>
    </dgm:pt>
    <dgm:pt modelId="{06FE38AC-3BB0-41DC-B705-85D4577E7FB2}" type="parTrans" cxnId="{15CB2920-8A41-4E43-B083-6C4CD3001691}">
      <dgm:prSet/>
      <dgm:spPr/>
      <dgm:t>
        <a:bodyPr/>
        <a:lstStyle/>
        <a:p>
          <a:endParaRPr lang="en-US"/>
        </a:p>
      </dgm:t>
    </dgm:pt>
    <dgm:pt modelId="{B2F8AFFF-A19B-422C-8ED6-34CA21FDDA20}" type="sibTrans" cxnId="{15CB2920-8A41-4E43-B083-6C4CD3001691}">
      <dgm:prSet/>
      <dgm:spPr/>
      <dgm:t>
        <a:bodyPr/>
        <a:lstStyle/>
        <a:p>
          <a:endParaRPr lang="en-US"/>
        </a:p>
      </dgm:t>
    </dgm:pt>
    <dgm:pt modelId="{A1804263-BD92-4F88-BBF9-79CB28CFA813}">
      <dgm:prSet phldrT="[Text]" custT="1"/>
      <dgm:spPr/>
      <dgm:t>
        <a:bodyPr/>
        <a:lstStyle/>
        <a:p>
          <a:r>
            <a:rPr lang="en-US" sz="2000" dirty="0" smtClean="0"/>
            <a:t>Share or publish</a:t>
          </a:r>
          <a:endParaRPr lang="en-US" sz="1900" dirty="0"/>
        </a:p>
      </dgm:t>
    </dgm:pt>
    <dgm:pt modelId="{7C4D7A35-3844-4C5D-AF63-F8689E55BFD6}" type="parTrans" cxnId="{96F91149-8D01-491B-93BC-EE8C33A94467}">
      <dgm:prSet/>
      <dgm:spPr/>
      <dgm:t>
        <a:bodyPr/>
        <a:lstStyle/>
        <a:p>
          <a:endParaRPr lang="en-US"/>
        </a:p>
      </dgm:t>
    </dgm:pt>
    <dgm:pt modelId="{9E21E794-12B9-4482-94FB-0E0C48D8A0B7}" type="sibTrans" cxnId="{96F91149-8D01-491B-93BC-EE8C33A94467}">
      <dgm:prSet/>
      <dgm:spPr/>
      <dgm:t>
        <a:bodyPr/>
        <a:lstStyle/>
        <a:p>
          <a:endParaRPr lang="en-US"/>
        </a:p>
      </dgm:t>
    </dgm:pt>
    <dgm:pt modelId="{52E0F635-1BC2-49CA-AB01-7B0A4888633E}">
      <dgm:prSet phldrT="[Text]" custT="1"/>
      <dgm:spPr/>
      <dgm:t>
        <a:bodyPr/>
        <a:lstStyle/>
        <a:p>
          <a:r>
            <a:rPr lang="en-US" sz="2000" dirty="0" smtClean="0"/>
            <a:t>Create significant revision</a:t>
          </a:r>
          <a:endParaRPr lang="en-US" sz="2000" dirty="0"/>
        </a:p>
      </dgm:t>
    </dgm:pt>
    <dgm:pt modelId="{D5187B75-05E5-4EA8-B840-9D7868CAEA03}" type="parTrans" cxnId="{AE7D628D-640D-4ED9-AD97-8A02639ED3F6}">
      <dgm:prSet/>
      <dgm:spPr/>
      <dgm:t>
        <a:bodyPr/>
        <a:lstStyle/>
        <a:p>
          <a:endParaRPr lang="en-US"/>
        </a:p>
      </dgm:t>
    </dgm:pt>
    <dgm:pt modelId="{85B179E5-D7EC-4856-98C9-B82965A50EDF}" type="sibTrans" cxnId="{AE7D628D-640D-4ED9-AD97-8A02639ED3F6}">
      <dgm:prSet/>
      <dgm:spPr/>
      <dgm:t>
        <a:bodyPr/>
        <a:lstStyle/>
        <a:p>
          <a:endParaRPr lang="en-US"/>
        </a:p>
      </dgm:t>
    </dgm:pt>
    <dgm:pt modelId="{B5597DF2-0E3B-40BE-B1EC-BB54BA1ACB46}">
      <dgm:prSet phldrT="[Text]" custT="1"/>
      <dgm:spPr/>
      <dgm:t>
        <a:bodyPr/>
        <a:lstStyle/>
        <a:p>
          <a:r>
            <a:rPr lang="en-US" sz="2000" dirty="0" smtClean="0"/>
            <a:t>Remix/aggregate</a:t>
          </a:r>
          <a:endParaRPr lang="en-US" sz="2000" dirty="0"/>
        </a:p>
      </dgm:t>
    </dgm:pt>
    <dgm:pt modelId="{96C09497-D49B-4F55-ACAB-76FE0DB1A058}" type="parTrans" cxnId="{19C7AC2D-AAAC-40EB-92E5-E9D9076A7697}">
      <dgm:prSet/>
      <dgm:spPr/>
      <dgm:t>
        <a:bodyPr/>
        <a:lstStyle/>
        <a:p>
          <a:endParaRPr lang="en-US"/>
        </a:p>
      </dgm:t>
    </dgm:pt>
    <dgm:pt modelId="{D06EFB5E-45E0-4361-B7A7-C7C0A696F0E6}" type="sibTrans" cxnId="{19C7AC2D-AAAC-40EB-92E5-E9D9076A7697}">
      <dgm:prSet/>
      <dgm:spPr/>
      <dgm:t>
        <a:bodyPr/>
        <a:lstStyle/>
        <a:p>
          <a:endParaRPr lang="en-US"/>
        </a:p>
      </dgm:t>
    </dgm:pt>
    <dgm:pt modelId="{C78B0F16-8076-49B6-AA86-5E51F82AE379}">
      <dgm:prSet phldrT="[Text]" custT="1"/>
      <dgm:spPr/>
      <dgm:t>
        <a:bodyPr/>
        <a:lstStyle/>
        <a:p>
          <a:r>
            <a:rPr lang="en-US" sz="2000" dirty="0" smtClean="0"/>
            <a:t>Refine for teaching approach</a:t>
          </a:r>
          <a:endParaRPr lang="en-US" sz="2000" dirty="0"/>
        </a:p>
      </dgm:t>
    </dgm:pt>
    <dgm:pt modelId="{2D68A301-AA1E-44BA-8A69-1ADE3368B450}" type="parTrans" cxnId="{7926F078-6F44-4D80-8B41-DAC9A5994FC9}">
      <dgm:prSet/>
      <dgm:spPr/>
      <dgm:t>
        <a:bodyPr/>
        <a:lstStyle/>
        <a:p>
          <a:endParaRPr lang="en-US"/>
        </a:p>
      </dgm:t>
    </dgm:pt>
    <dgm:pt modelId="{B169DED1-8E2A-439D-96D6-0CE728FD6D8F}" type="sibTrans" cxnId="{7926F078-6F44-4D80-8B41-DAC9A5994FC9}">
      <dgm:prSet/>
      <dgm:spPr/>
      <dgm:t>
        <a:bodyPr/>
        <a:lstStyle/>
        <a:p>
          <a:endParaRPr lang="en-US"/>
        </a:p>
      </dgm:t>
    </dgm:pt>
    <dgm:pt modelId="{057EA436-AB41-4A0E-BE53-002ED3DE90EC}">
      <dgm:prSet phldrT="[Text]" custT="1"/>
      <dgm:spPr/>
      <dgm:t>
        <a:bodyPr/>
        <a:lstStyle/>
        <a:p>
          <a:r>
            <a:rPr lang="en-US" sz="2000" dirty="0" smtClean="0"/>
            <a:t>Align with syllabus</a:t>
          </a:r>
          <a:endParaRPr lang="en-US" sz="2000" dirty="0"/>
        </a:p>
      </dgm:t>
    </dgm:pt>
    <dgm:pt modelId="{B9D32563-8D4A-4D8D-BEB4-CE3FF19A678A}" type="parTrans" cxnId="{B08F73DC-B861-45DE-A19A-39ECDE85124F}">
      <dgm:prSet/>
      <dgm:spPr/>
      <dgm:t>
        <a:bodyPr/>
        <a:lstStyle/>
        <a:p>
          <a:endParaRPr lang="en-US"/>
        </a:p>
      </dgm:t>
    </dgm:pt>
    <dgm:pt modelId="{0C42AAE3-F4AB-4C9E-B926-6170597BDCED}" type="sibTrans" cxnId="{B08F73DC-B861-45DE-A19A-39ECDE85124F}">
      <dgm:prSet/>
      <dgm:spPr/>
      <dgm:t>
        <a:bodyPr/>
        <a:lstStyle/>
        <a:p>
          <a:endParaRPr lang="en-US"/>
        </a:p>
      </dgm:t>
    </dgm:pt>
    <dgm:pt modelId="{701F5A0D-9B04-4BCA-8B23-15678DF0BC95}" type="pres">
      <dgm:prSet presAssocID="{DBA770F2-3CC0-4957-8276-3B1352A0BFEF}" presName="Name0" presStyleCnt="0">
        <dgm:presLayoutVars>
          <dgm:chMax/>
          <dgm:chPref val="3"/>
          <dgm:dir/>
          <dgm:animOne val="branch"/>
          <dgm:animLvl val="lvl"/>
        </dgm:presLayoutVars>
      </dgm:prSet>
      <dgm:spPr/>
      <dgm:t>
        <a:bodyPr/>
        <a:lstStyle/>
        <a:p>
          <a:endParaRPr lang="en-US"/>
        </a:p>
      </dgm:t>
    </dgm:pt>
    <dgm:pt modelId="{82E75F53-A6C2-423D-B206-51E30DB9835A}" type="pres">
      <dgm:prSet presAssocID="{68A0A4A7-9A84-49ED-BF69-6F19C514171E}" presName="composite" presStyleCnt="0"/>
      <dgm:spPr/>
    </dgm:pt>
    <dgm:pt modelId="{86772026-D2C2-4759-ABF6-E3946727BA68}" type="pres">
      <dgm:prSet presAssocID="{68A0A4A7-9A84-49ED-BF69-6F19C514171E}" presName="FirstChild" presStyleLbl="revTx" presStyleIdx="0" presStyleCnt="6">
        <dgm:presLayoutVars>
          <dgm:chMax val="0"/>
          <dgm:chPref val="0"/>
          <dgm:bulletEnabled val="1"/>
        </dgm:presLayoutVars>
      </dgm:prSet>
      <dgm:spPr/>
      <dgm:t>
        <a:bodyPr/>
        <a:lstStyle/>
        <a:p>
          <a:endParaRPr lang="en-US"/>
        </a:p>
      </dgm:t>
    </dgm:pt>
    <dgm:pt modelId="{965483B5-685A-4EA7-B4B1-9BE8A5E8B133}" type="pres">
      <dgm:prSet presAssocID="{68A0A4A7-9A84-49ED-BF69-6F19C514171E}" presName="Parent" presStyleLbl="alignNode1" presStyleIdx="0" presStyleCnt="3">
        <dgm:presLayoutVars>
          <dgm:chMax val="3"/>
          <dgm:chPref val="3"/>
          <dgm:bulletEnabled val="1"/>
        </dgm:presLayoutVars>
      </dgm:prSet>
      <dgm:spPr/>
      <dgm:t>
        <a:bodyPr/>
        <a:lstStyle/>
        <a:p>
          <a:endParaRPr lang="en-US"/>
        </a:p>
      </dgm:t>
    </dgm:pt>
    <dgm:pt modelId="{2E98129D-F09C-4F29-8F4D-E4EC5B5EA7C7}" type="pres">
      <dgm:prSet presAssocID="{68A0A4A7-9A84-49ED-BF69-6F19C514171E}" presName="Accent" presStyleLbl="parChTrans1D1" presStyleIdx="0" presStyleCnt="3"/>
      <dgm:spPr/>
    </dgm:pt>
    <dgm:pt modelId="{933F62C6-ECCE-4BC0-8D82-B37E0EB177B1}" type="pres">
      <dgm:prSet presAssocID="{68A0A4A7-9A84-49ED-BF69-6F19C514171E}" presName="Child" presStyleLbl="revTx" presStyleIdx="1" presStyleCnt="6">
        <dgm:presLayoutVars>
          <dgm:chMax val="0"/>
          <dgm:chPref val="0"/>
          <dgm:bulletEnabled val="1"/>
        </dgm:presLayoutVars>
      </dgm:prSet>
      <dgm:spPr/>
      <dgm:t>
        <a:bodyPr/>
        <a:lstStyle/>
        <a:p>
          <a:endParaRPr lang="en-US"/>
        </a:p>
      </dgm:t>
    </dgm:pt>
    <dgm:pt modelId="{74D688BE-3433-4D9E-8DF0-5E142018C6C6}" type="pres">
      <dgm:prSet presAssocID="{6AEFDB5A-1555-4709-B964-D58A87CA8AB1}" presName="sibTrans" presStyleCnt="0"/>
      <dgm:spPr/>
    </dgm:pt>
    <dgm:pt modelId="{3E841422-9A45-4A28-886E-561C91C3FC23}" type="pres">
      <dgm:prSet presAssocID="{81A1A657-6A32-43D0-A6E0-2497E3F9CDB8}" presName="composite" presStyleCnt="0"/>
      <dgm:spPr/>
    </dgm:pt>
    <dgm:pt modelId="{1C1650BA-6038-4254-8556-0F122E156933}" type="pres">
      <dgm:prSet presAssocID="{81A1A657-6A32-43D0-A6E0-2497E3F9CDB8}" presName="FirstChild" presStyleLbl="revTx" presStyleIdx="2" presStyleCnt="6">
        <dgm:presLayoutVars>
          <dgm:chMax val="0"/>
          <dgm:chPref val="0"/>
          <dgm:bulletEnabled val="1"/>
        </dgm:presLayoutVars>
      </dgm:prSet>
      <dgm:spPr/>
      <dgm:t>
        <a:bodyPr/>
        <a:lstStyle/>
        <a:p>
          <a:endParaRPr lang="en-US"/>
        </a:p>
      </dgm:t>
    </dgm:pt>
    <dgm:pt modelId="{268AD0E8-806E-4931-8146-9A172A4686FC}" type="pres">
      <dgm:prSet presAssocID="{81A1A657-6A32-43D0-A6E0-2497E3F9CDB8}" presName="Parent" presStyleLbl="alignNode1" presStyleIdx="1" presStyleCnt="3">
        <dgm:presLayoutVars>
          <dgm:chMax val="3"/>
          <dgm:chPref val="3"/>
          <dgm:bulletEnabled val="1"/>
        </dgm:presLayoutVars>
      </dgm:prSet>
      <dgm:spPr/>
      <dgm:t>
        <a:bodyPr/>
        <a:lstStyle/>
        <a:p>
          <a:endParaRPr lang="en-US"/>
        </a:p>
      </dgm:t>
    </dgm:pt>
    <dgm:pt modelId="{A9AD664A-8E9E-4461-8BE6-18B67DF5F553}" type="pres">
      <dgm:prSet presAssocID="{81A1A657-6A32-43D0-A6E0-2497E3F9CDB8}" presName="Accent" presStyleLbl="parChTrans1D1" presStyleIdx="1" presStyleCnt="3"/>
      <dgm:spPr/>
    </dgm:pt>
    <dgm:pt modelId="{B11955E5-8335-4CA5-A327-A4054FA5DC29}" type="pres">
      <dgm:prSet presAssocID="{81A1A657-6A32-43D0-A6E0-2497E3F9CDB8}" presName="Child" presStyleLbl="revTx" presStyleIdx="3" presStyleCnt="6">
        <dgm:presLayoutVars>
          <dgm:chMax val="0"/>
          <dgm:chPref val="0"/>
          <dgm:bulletEnabled val="1"/>
        </dgm:presLayoutVars>
      </dgm:prSet>
      <dgm:spPr/>
      <dgm:t>
        <a:bodyPr/>
        <a:lstStyle/>
        <a:p>
          <a:endParaRPr lang="en-US"/>
        </a:p>
      </dgm:t>
    </dgm:pt>
    <dgm:pt modelId="{6D63F006-5014-4F09-8D90-64E8CC7BC393}" type="pres">
      <dgm:prSet presAssocID="{B1842A22-50C3-4875-88AF-3BC3411350AD}" presName="sibTrans" presStyleCnt="0"/>
      <dgm:spPr/>
    </dgm:pt>
    <dgm:pt modelId="{6FE21E7F-7B00-4BC9-B454-8AE39C05E751}" type="pres">
      <dgm:prSet presAssocID="{8E4A23DB-B468-4E0B-A2FF-342BFC01D7FF}" presName="composite" presStyleCnt="0"/>
      <dgm:spPr/>
    </dgm:pt>
    <dgm:pt modelId="{57374561-FC37-4E4E-B847-D9CBA26441D9}" type="pres">
      <dgm:prSet presAssocID="{8E4A23DB-B468-4E0B-A2FF-342BFC01D7FF}" presName="FirstChild" presStyleLbl="revTx" presStyleIdx="4" presStyleCnt="6">
        <dgm:presLayoutVars>
          <dgm:chMax val="0"/>
          <dgm:chPref val="0"/>
          <dgm:bulletEnabled val="1"/>
        </dgm:presLayoutVars>
      </dgm:prSet>
      <dgm:spPr/>
      <dgm:t>
        <a:bodyPr/>
        <a:lstStyle/>
        <a:p>
          <a:endParaRPr lang="en-US"/>
        </a:p>
      </dgm:t>
    </dgm:pt>
    <dgm:pt modelId="{718B988B-7FA7-4611-B62A-C2F77B190F7F}" type="pres">
      <dgm:prSet presAssocID="{8E4A23DB-B468-4E0B-A2FF-342BFC01D7FF}" presName="Parent" presStyleLbl="alignNode1" presStyleIdx="2" presStyleCnt="3">
        <dgm:presLayoutVars>
          <dgm:chMax val="3"/>
          <dgm:chPref val="3"/>
          <dgm:bulletEnabled val="1"/>
        </dgm:presLayoutVars>
      </dgm:prSet>
      <dgm:spPr/>
      <dgm:t>
        <a:bodyPr/>
        <a:lstStyle/>
        <a:p>
          <a:endParaRPr lang="en-US"/>
        </a:p>
      </dgm:t>
    </dgm:pt>
    <dgm:pt modelId="{C2199846-DFB3-4BFF-A325-C9C706EF1F65}" type="pres">
      <dgm:prSet presAssocID="{8E4A23DB-B468-4E0B-A2FF-342BFC01D7FF}" presName="Accent" presStyleLbl="parChTrans1D1" presStyleIdx="2" presStyleCnt="3"/>
      <dgm:spPr/>
    </dgm:pt>
    <dgm:pt modelId="{AE7A1BF2-87A5-4D65-8397-3022326C15EF}" type="pres">
      <dgm:prSet presAssocID="{8E4A23DB-B468-4E0B-A2FF-342BFC01D7FF}" presName="Child" presStyleLbl="revTx" presStyleIdx="5" presStyleCnt="6">
        <dgm:presLayoutVars>
          <dgm:chMax val="0"/>
          <dgm:chPref val="0"/>
          <dgm:bulletEnabled val="1"/>
        </dgm:presLayoutVars>
      </dgm:prSet>
      <dgm:spPr/>
      <dgm:t>
        <a:bodyPr/>
        <a:lstStyle/>
        <a:p>
          <a:endParaRPr lang="en-US"/>
        </a:p>
      </dgm:t>
    </dgm:pt>
  </dgm:ptLst>
  <dgm:cxnLst>
    <dgm:cxn modelId="{E2EA7F56-B782-4AE2-9F13-4B19FEF2CD93}" srcId="{8E4A23DB-B468-4E0B-A2FF-342BFC01D7FF}" destId="{051D4886-E5FA-48A7-A742-F3D781965CFB}" srcOrd="0" destOrd="0" parTransId="{FB7FE231-4347-420B-A531-756C69D39AD7}" sibTransId="{223670C2-D921-4BDC-82F4-0443884A6484}"/>
    <dgm:cxn modelId="{19C7AC2D-AAAC-40EB-92E5-E9D9076A7697}" srcId="{81A1A657-6A32-43D0-A6E0-2497E3F9CDB8}" destId="{B5597DF2-0E3B-40BE-B1EC-BB54BA1ACB46}" srcOrd="3" destOrd="0" parTransId="{96C09497-D49B-4F55-ACAB-76FE0DB1A058}" sibTransId="{D06EFB5E-45E0-4361-B7A7-C7C0A696F0E6}"/>
    <dgm:cxn modelId="{B16950B6-109B-4C5D-8BD7-9C32DD2B0BF1}" srcId="{81A1A657-6A32-43D0-A6E0-2497E3F9CDB8}" destId="{B0A37C5A-89A7-4E8A-BA4A-41A64345CAD7}" srcOrd="0" destOrd="0" parTransId="{2F32BC4D-4557-48C8-951E-F52F673778E5}" sibTransId="{AD8B803A-DCEA-401F-A6AE-56838269BEEB}"/>
    <dgm:cxn modelId="{AF56D201-F4B2-4A4C-AD30-89B4C9B3AF92}" type="presOf" srcId="{C78B0F16-8076-49B6-AA86-5E51F82AE379}" destId="{AE7A1BF2-87A5-4D65-8397-3022326C15EF}" srcOrd="0" destOrd="1" presId="urn:microsoft.com/office/officeart/2011/layout/TabList"/>
    <dgm:cxn modelId="{96F91149-8D01-491B-93BC-EE8C33A94467}" srcId="{68A0A4A7-9A84-49ED-BF69-6F19C514171E}" destId="{A1804263-BD92-4F88-BBF9-79CB28CFA813}" srcOrd="3" destOrd="0" parTransId="{7C4D7A35-3844-4C5D-AF63-F8689E55BFD6}" sibTransId="{9E21E794-12B9-4482-94FB-0E0C48D8A0B7}"/>
    <dgm:cxn modelId="{15CB2920-8A41-4E43-B083-6C4CD3001691}" srcId="{68A0A4A7-9A84-49ED-BF69-6F19C514171E}" destId="{D4E2A91E-63B1-4CEA-B9E7-7B078F21F907}" srcOrd="2" destOrd="0" parTransId="{06FE38AC-3BB0-41DC-B705-85D4577E7FB2}" sibTransId="{B2F8AFFF-A19B-422C-8ED6-34CA21FDDA20}"/>
    <dgm:cxn modelId="{AE7D628D-640D-4ED9-AD97-8A02639ED3F6}" srcId="{81A1A657-6A32-43D0-A6E0-2497E3F9CDB8}" destId="{52E0F635-1BC2-49CA-AB01-7B0A4888633E}" srcOrd="2" destOrd="0" parTransId="{D5187B75-05E5-4EA8-B840-9D7868CAEA03}" sibTransId="{85B179E5-D7EC-4856-98C9-B82965A50EDF}"/>
    <dgm:cxn modelId="{42DEC28B-6C12-4334-80E7-6D7FE1421688}" srcId="{81A1A657-6A32-43D0-A6E0-2497E3F9CDB8}" destId="{D08233CF-D6B0-42EA-A5B3-3059E18ED98F}" srcOrd="1" destOrd="0" parTransId="{009256B0-46F8-443E-B003-FDF05E1D90FB}" sibTransId="{25FD002B-1FEF-44A5-8917-5626C5FED84C}"/>
    <dgm:cxn modelId="{5A4479AE-9B58-4F1C-B33A-59254E3E7B46}" type="presOf" srcId="{057EA436-AB41-4A0E-BE53-002ED3DE90EC}" destId="{AE7A1BF2-87A5-4D65-8397-3022326C15EF}" srcOrd="0" destOrd="2" presId="urn:microsoft.com/office/officeart/2011/layout/TabList"/>
    <dgm:cxn modelId="{FA3210DC-BFA0-4AEF-8D7B-9216DF69ED63}" type="presOf" srcId="{B5597DF2-0E3B-40BE-B1EC-BB54BA1ACB46}" destId="{B11955E5-8335-4CA5-A327-A4054FA5DC29}" srcOrd="0" destOrd="2" presId="urn:microsoft.com/office/officeart/2011/layout/TabList"/>
    <dgm:cxn modelId="{9B3CC09C-0EAB-45EB-A041-A961EC3A6004}" type="presOf" srcId="{A1AD4B01-F449-40FC-BBB5-34673FA2C809}" destId="{AE7A1BF2-87A5-4D65-8397-3022326C15EF}" srcOrd="0" destOrd="0" presId="urn:microsoft.com/office/officeart/2011/layout/TabList"/>
    <dgm:cxn modelId="{E3FCF03B-CB6E-4426-AECF-9F599658194B}" type="presOf" srcId="{68A0A4A7-9A84-49ED-BF69-6F19C514171E}" destId="{965483B5-685A-4EA7-B4B1-9BE8A5E8B133}" srcOrd="0" destOrd="0" presId="urn:microsoft.com/office/officeart/2011/layout/TabList"/>
    <dgm:cxn modelId="{8A93CE46-97A4-402E-879C-F4B0917712D9}" type="presOf" srcId="{051D4886-E5FA-48A7-A742-F3D781965CFB}" destId="{57374561-FC37-4E4E-B847-D9CBA26441D9}" srcOrd="0" destOrd="0" presId="urn:microsoft.com/office/officeart/2011/layout/TabList"/>
    <dgm:cxn modelId="{194F8A13-5349-4947-A8FD-1E76DCE615BF}" srcId="{68A0A4A7-9A84-49ED-BF69-6F19C514171E}" destId="{52F4CF33-7AE0-4213-B515-388EB8A8C89C}" srcOrd="0" destOrd="0" parTransId="{68850ED5-7036-478C-8CAD-AA207A9CDE8E}" sibTransId="{A7D4FCED-3569-4A28-8602-1636249C806B}"/>
    <dgm:cxn modelId="{90ADB097-E27D-405D-9016-CEF16027E6A5}" type="presOf" srcId="{A1804263-BD92-4F88-BBF9-79CB28CFA813}" destId="{933F62C6-ECCE-4BC0-8D82-B37E0EB177B1}" srcOrd="0" destOrd="2" presId="urn:microsoft.com/office/officeart/2011/layout/TabList"/>
    <dgm:cxn modelId="{9DD7B4A4-82DB-4F10-AC33-8727F66C1880}" type="presOf" srcId="{D08233CF-D6B0-42EA-A5B3-3059E18ED98F}" destId="{B11955E5-8335-4CA5-A327-A4054FA5DC29}" srcOrd="0" destOrd="0" presId="urn:microsoft.com/office/officeart/2011/layout/TabList"/>
    <dgm:cxn modelId="{B08F73DC-B861-45DE-A19A-39ECDE85124F}" srcId="{8E4A23DB-B468-4E0B-A2FF-342BFC01D7FF}" destId="{057EA436-AB41-4A0E-BE53-002ED3DE90EC}" srcOrd="3" destOrd="0" parTransId="{B9D32563-8D4A-4D8D-BEB4-CE3FF19A678A}" sibTransId="{0C42AAE3-F4AB-4C9E-B926-6170597BDCED}"/>
    <dgm:cxn modelId="{730E893D-41FC-4C06-AB4D-70B58E20AD6C}" type="presOf" srcId="{D4E2A91E-63B1-4CEA-B9E7-7B078F21F907}" destId="{933F62C6-ECCE-4BC0-8D82-B37E0EB177B1}" srcOrd="0" destOrd="1" presId="urn:microsoft.com/office/officeart/2011/layout/TabList"/>
    <dgm:cxn modelId="{366BC81B-E0D1-4157-9236-2DBD93A52EA1}" type="presOf" srcId="{D79E0D1B-E44B-414A-8950-DF199E89B47F}" destId="{933F62C6-ECCE-4BC0-8D82-B37E0EB177B1}" srcOrd="0" destOrd="0" presId="urn:microsoft.com/office/officeart/2011/layout/TabList"/>
    <dgm:cxn modelId="{12BF3FE1-BA26-470E-A595-5B0C08DE1E2F}" type="presOf" srcId="{B0A37C5A-89A7-4E8A-BA4A-41A64345CAD7}" destId="{1C1650BA-6038-4254-8556-0F122E156933}" srcOrd="0" destOrd="0" presId="urn:microsoft.com/office/officeart/2011/layout/TabList"/>
    <dgm:cxn modelId="{0D623777-6511-4377-9FF2-7392B5337877}" srcId="{DBA770F2-3CC0-4957-8276-3B1352A0BFEF}" destId="{81A1A657-6A32-43D0-A6E0-2497E3F9CDB8}" srcOrd="1" destOrd="0" parTransId="{83F9A15D-6D6A-4F20-9C17-EDD291BAE4F5}" sibTransId="{B1842A22-50C3-4875-88AF-3BC3411350AD}"/>
    <dgm:cxn modelId="{7926F078-6F44-4D80-8B41-DAC9A5994FC9}" srcId="{8E4A23DB-B468-4E0B-A2FF-342BFC01D7FF}" destId="{C78B0F16-8076-49B6-AA86-5E51F82AE379}" srcOrd="2" destOrd="0" parTransId="{2D68A301-AA1E-44BA-8A69-1ADE3368B450}" sibTransId="{B169DED1-8E2A-439D-96D6-0CE728FD6D8F}"/>
    <dgm:cxn modelId="{5AAEB9EF-967F-416B-9E3A-81289B86B9CC}" type="presOf" srcId="{52F4CF33-7AE0-4213-B515-388EB8A8C89C}" destId="{86772026-D2C2-4759-ABF6-E3946727BA68}" srcOrd="0" destOrd="0" presId="urn:microsoft.com/office/officeart/2011/layout/TabList"/>
    <dgm:cxn modelId="{5A0D3DD5-A395-40D2-A738-68FE6B5CBA03}" srcId="{DBA770F2-3CC0-4957-8276-3B1352A0BFEF}" destId="{8E4A23DB-B468-4E0B-A2FF-342BFC01D7FF}" srcOrd="2" destOrd="0" parTransId="{FA5D3328-30E9-4347-B393-83D4B92E39E7}" sibTransId="{91E54806-859E-4CAB-96AA-DB1D746B5124}"/>
    <dgm:cxn modelId="{2CF780A2-7FDE-4492-84E6-606FA267D15A}" type="presOf" srcId="{81A1A657-6A32-43D0-A6E0-2497E3F9CDB8}" destId="{268AD0E8-806E-4931-8146-9A172A4686FC}" srcOrd="0" destOrd="0" presId="urn:microsoft.com/office/officeart/2011/layout/TabList"/>
    <dgm:cxn modelId="{0C969722-4BD4-4F41-9C8C-C1D8B9083AC3}" type="presOf" srcId="{DBA770F2-3CC0-4957-8276-3B1352A0BFEF}" destId="{701F5A0D-9B04-4BCA-8B23-15678DF0BC95}" srcOrd="0" destOrd="0" presId="urn:microsoft.com/office/officeart/2011/layout/TabList"/>
    <dgm:cxn modelId="{604936D9-8E1B-4E27-A4A1-5D4C7638057E}" type="presOf" srcId="{8E4A23DB-B468-4E0B-A2FF-342BFC01D7FF}" destId="{718B988B-7FA7-4611-B62A-C2F77B190F7F}" srcOrd="0" destOrd="0" presId="urn:microsoft.com/office/officeart/2011/layout/TabList"/>
    <dgm:cxn modelId="{A6468917-9D88-4FD1-B785-80588B3AE4E9}" srcId="{8E4A23DB-B468-4E0B-A2FF-342BFC01D7FF}" destId="{A1AD4B01-F449-40FC-BBB5-34673FA2C809}" srcOrd="1" destOrd="0" parTransId="{609D528D-7D2F-4CE4-BC6B-05EC454AC402}" sibTransId="{30059752-A9C4-4489-865F-E858DA8121D0}"/>
    <dgm:cxn modelId="{49C5A205-1F53-4F84-B0B6-E50AFEC5DCC1}" srcId="{DBA770F2-3CC0-4957-8276-3B1352A0BFEF}" destId="{68A0A4A7-9A84-49ED-BF69-6F19C514171E}" srcOrd="0" destOrd="0" parTransId="{49B18864-ED30-4478-8972-F663A5ECE3C9}" sibTransId="{6AEFDB5A-1555-4709-B964-D58A87CA8AB1}"/>
    <dgm:cxn modelId="{85207C3E-762B-4E49-B311-9A959F0DCCEC}" type="presOf" srcId="{52E0F635-1BC2-49CA-AB01-7B0A4888633E}" destId="{B11955E5-8335-4CA5-A327-A4054FA5DC29}" srcOrd="0" destOrd="1" presId="urn:microsoft.com/office/officeart/2011/layout/TabList"/>
    <dgm:cxn modelId="{3115B5F4-5AF1-4811-9734-D580CC0849CF}" srcId="{68A0A4A7-9A84-49ED-BF69-6F19C514171E}" destId="{D79E0D1B-E44B-414A-8950-DF199E89B47F}" srcOrd="1" destOrd="0" parTransId="{36B5C27E-2A3C-4B24-81D4-0F8661819285}" sibTransId="{73336E8B-17AF-4A8F-AE1F-AF0CC1339AB4}"/>
    <dgm:cxn modelId="{92609D10-C18C-4B89-BAA5-EC4AA159A11C}" type="presParOf" srcId="{701F5A0D-9B04-4BCA-8B23-15678DF0BC95}" destId="{82E75F53-A6C2-423D-B206-51E30DB9835A}" srcOrd="0" destOrd="0" presId="urn:microsoft.com/office/officeart/2011/layout/TabList"/>
    <dgm:cxn modelId="{D3611DF6-9F7C-41B4-AD3E-F66330E3473C}" type="presParOf" srcId="{82E75F53-A6C2-423D-B206-51E30DB9835A}" destId="{86772026-D2C2-4759-ABF6-E3946727BA68}" srcOrd="0" destOrd="0" presId="urn:microsoft.com/office/officeart/2011/layout/TabList"/>
    <dgm:cxn modelId="{EF5419F7-B41A-4BD1-A771-FE60FDC118A6}" type="presParOf" srcId="{82E75F53-A6C2-423D-B206-51E30DB9835A}" destId="{965483B5-685A-4EA7-B4B1-9BE8A5E8B133}" srcOrd="1" destOrd="0" presId="urn:microsoft.com/office/officeart/2011/layout/TabList"/>
    <dgm:cxn modelId="{A16106CD-213A-4484-9D94-8B8C953D4596}" type="presParOf" srcId="{82E75F53-A6C2-423D-B206-51E30DB9835A}" destId="{2E98129D-F09C-4F29-8F4D-E4EC5B5EA7C7}" srcOrd="2" destOrd="0" presId="urn:microsoft.com/office/officeart/2011/layout/TabList"/>
    <dgm:cxn modelId="{D4D2824E-6504-43B2-862D-2131F17E4C99}" type="presParOf" srcId="{701F5A0D-9B04-4BCA-8B23-15678DF0BC95}" destId="{933F62C6-ECCE-4BC0-8D82-B37E0EB177B1}" srcOrd="1" destOrd="0" presId="urn:microsoft.com/office/officeart/2011/layout/TabList"/>
    <dgm:cxn modelId="{DB1A7D2B-8CA9-4025-9F51-5807DA019639}" type="presParOf" srcId="{701F5A0D-9B04-4BCA-8B23-15678DF0BC95}" destId="{74D688BE-3433-4D9E-8DF0-5E142018C6C6}" srcOrd="2" destOrd="0" presId="urn:microsoft.com/office/officeart/2011/layout/TabList"/>
    <dgm:cxn modelId="{CA71BC34-089D-424B-B91C-BDF5193FD3C8}" type="presParOf" srcId="{701F5A0D-9B04-4BCA-8B23-15678DF0BC95}" destId="{3E841422-9A45-4A28-886E-561C91C3FC23}" srcOrd="3" destOrd="0" presId="urn:microsoft.com/office/officeart/2011/layout/TabList"/>
    <dgm:cxn modelId="{F5A07CEC-2612-41ED-90CE-62E2F3F449DE}" type="presParOf" srcId="{3E841422-9A45-4A28-886E-561C91C3FC23}" destId="{1C1650BA-6038-4254-8556-0F122E156933}" srcOrd="0" destOrd="0" presId="urn:microsoft.com/office/officeart/2011/layout/TabList"/>
    <dgm:cxn modelId="{86E3747A-B815-4082-89C9-64E1C359D151}" type="presParOf" srcId="{3E841422-9A45-4A28-886E-561C91C3FC23}" destId="{268AD0E8-806E-4931-8146-9A172A4686FC}" srcOrd="1" destOrd="0" presId="urn:microsoft.com/office/officeart/2011/layout/TabList"/>
    <dgm:cxn modelId="{2358C99D-6764-48FF-B9C4-DEB0B07A11F0}" type="presParOf" srcId="{3E841422-9A45-4A28-886E-561C91C3FC23}" destId="{A9AD664A-8E9E-4461-8BE6-18B67DF5F553}" srcOrd="2" destOrd="0" presId="urn:microsoft.com/office/officeart/2011/layout/TabList"/>
    <dgm:cxn modelId="{3019F12B-42E7-4B93-9708-71256DBBBA40}" type="presParOf" srcId="{701F5A0D-9B04-4BCA-8B23-15678DF0BC95}" destId="{B11955E5-8335-4CA5-A327-A4054FA5DC29}" srcOrd="4" destOrd="0" presId="urn:microsoft.com/office/officeart/2011/layout/TabList"/>
    <dgm:cxn modelId="{7909328B-BAD9-4B11-A2AC-F1C7DAB79C16}" type="presParOf" srcId="{701F5A0D-9B04-4BCA-8B23-15678DF0BC95}" destId="{6D63F006-5014-4F09-8D90-64E8CC7BC393}" srcOrd="5" destOrd="0" presId="urn:microsoft.com/office/officeart/2011/layout/TabList"/>
    <dgm:cxn modelId="{4F97A42A-D54A-4E5B-88BC-FDB37DE6E9AB}" type="presParOf" srcId="{701F5A0D-9B04-4BCA-8B23-15678DF0BC95}" destId="{6FE21E7F-7B00-4BC9-B454-8AE39C05E751}" srcOrd="6" destOrd="0" presId="urn:microsoft.com/office/officeart/2011/layout/TabList"/>
    <dgm:cxn modelId="{C9E19BC5-A353-4799-AF4B-FC4B2ACD1791}" type="presParOf" srcId="{6FE21E7F-7B00-4BC9-B454-8AE39C05E751}" destId="{57374561-FC37-4E4E-B847-D9CBA26441D9}" srcOrd="0" destOrd="0" presId="urn:microsoft.com/office/officeart/2011/layout/TabList"/>
    <dgm:cxn modelId="{19E61CB4-329A-4A61-988A-0567BE032335}" type="presParOf" srcId="{6FE21E7F-7B00-4BC9-B454-8AE39C05E751}" destId="{718B988B-7FA7-4611-B62A-C2F77B190F7F}" srcOrd="1" destOrd="0" presId="urn:microsoft.com/office/officeart/2011/layout/TabList"/>
    <dgm:cxn modelId="{3B4B170C-F9B9-4911-BF3A-6521DC60F642}" type="presParOf" srcId="{6FE21E7F-7B00-4BC9-B454-8AE39C05E751}" destId="{C2199846-DFB3-4BFF-A325-C9C706EF1F65}" srcOrd="2" destOrd="0" presId="urn:microsoft.com/office/officeart/2011/layout/TabList"/>
    <dgm:cxn modelId="{0CABB155-94FC-4FC6-B797-D13DCDD31832}" type="presParOf" srcId="{701F5A0D-9B04-4BCA-8B23-15678DF0BC95}" destId="{AE7A1BF2-87A5-4D65-8397-3022326C15EF}" srcOrd="7" destOrd="0" presId="urn:microsoft.com/office/officeart/2011/layout/Tab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99846-DFB3-4BFF-A325-C9C706EF1F65}">
      <dsp:nvSpPr>
        <dsp:cNvPr id="0" name=""/>
        <dsp:cNvSpPr/>
      </dsp:nvSpPr>
      <dsp:spPr>
        <a:xfrm>
          <a:off x="0" y="3530884"/>
          <a:ext cx="82296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AD664A-8E9E-4461-8BE6-18B67DF5F553}">
      <dsp:nvSpPr>
        <dsp:cNvPr id="0" name=""/>
        <dsp:cNvSpPr/>
      </dsp:nvSpPr>
      <dsp:spPr>
        <a:xfrm>
          <a:off x="0" y="2014313"/>
          <a:ext cx="82296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98129D-F09C-4F29-8F4D-E4EC5B5EA7C7}">
      <dsp:nvSpPr>
        <dsp:cNvPr id="0" name=""/>
        <dsp:cNvSpPr/>
      </dsp:nvSpPr>
      <dsp:spPr>
        <a:xfrm>
          <a:off x="0" y="497742"/>
          <a:ext cx="82296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772026-D2C2-4759-ABF6-E3946727BA68}">
      <dsp:nvSpPr>
        <dsp:cNvPr id="0" name=""/>
        <dsp:cNvSpPr/>
      </dsp:nvSpPr>
      <dsp:spPr>
        <a:xfrm>
          <a:off x="2139695" y="554"/>
          <a:ext cx="6089904" cy="497187"/>
        </a:xfrm>
        <a:prstGeom prst="rect">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lvl="0" algn="l" defTabSz="977900">
            <a:lnSpc>
              <a:spcPct val="90000"/>
            </a:lnSpc>
            <a:spcBef>
              <a:spcPct val="0"/>
            </a:spcBef>
            <a:spcAft>
              <a:spcPct val="35000"/>
            </a:spcAft>
          </a:pPr>
          <a:r>
            <a:rPr lang="en-US" sz="2200" kern="1200" dirty="0" smtClean="0"/>
            <a:t> Similar to writing a new text</a:t>
          </a:r>
          <a:endParaRPr lang="en-US" sz="2200" kern="1200" dirty="0"/>
        </a:p>
      </dsp:txBody>
      <dsp:txXfrm>
        <a:off x="2139695" y="554"/>
        <a:ext cx="6089904" cy="497187"/>
      </dsp:txXfrm>
    </dsp:sp>
    <dsp:sp modelId="{965483B5-685A-4EA7-B4B1-9BE8A5E8B133}">
      <dsp:nvSpPr>
        <dsp:cNvPr id="0" name=""/>
        <dsp:cNvSpPr/>
      </dsp:nvSpPr>
      <dsp:spPr>
        <a:xfrm>
          <a:off x="0" y="554"/>
          <a:ext cx="2139696" cy="49718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BUILD</a:t>
          </a:r>
          <a:endParaRPr lang="en-US" sz="2600" kern="1200" dirty="0"/>
        </a:p>
      </dsp:txBody>
      <dsp:txXfrm>
        <a:off x="24275" y="24829"/>
        <a:ext cx="2091146" cy="472912"/>
      </dsp:txXfrm>
    </dsp:sp>
    <dsp:sp modelId="{933F62C6-ECCE-4BC0-8D82-B37E0EB177B1}">
      <dsp:nvSpPr>
        <dsp:cNvPr id="0" name=""/>
        <dsp:cNvSpPr/>
      </dsp:nvSpPr>
      <dsp:spPr>
        <a:xfrm>
          <a:off x="0" y="497742"/>
          <a:ext cx="8229600" cy="994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Develop or aggregate new  materials</a:t>
          </a:r>
          <a:endParaRPr lang="en-US" sz="2000" kern="1200" dirty="0"/>
        </a:p>
        <a:p>
          <a:pPr marL="228600" lvl="1" indent="-228600" algn="l" defTabSz="889000">
            <a:lnSpc>
              <a:spcPct val="90000"/>
            </a:lnSpc>
            <a:spcBef>
              <a:spcPct val="0"/>
            </a:spcBef>
            <a:spcAft>
              <a:spcPct val="15000"/>
            </a:spcAft>
            <a:buChar char="••"/>
          </a:pPr>
          <a:r>
            <a:rPr lang="en-US" sz="2000" kern="1200" dirty="0" smtClean="0"/>
            <a:t>Create media</a:t>
          </a:r>
          <a:endParaRPr lang="en-US" sz="2000" kern="1200" dirty="0"/>
        </a:p>
        <a:p>
          <a:pPr marL="228600" lvl="1" indent="-228600" algn="l" defTabSz="889000">
            <a:lnSpc>
              <a:spcPct val="90000"/>
            </a:lnSpc>
            <a:spcBef>
              <a:spcPct val="0"/>
            </a:spcBef>
            <a:spcAft>
              <a:spcPct val="15000"/>
            </a:spcAft>
            <a:buChar char="••"/>
          </a:pPr>
          <a:r>
            <a:rPr lang="en-US" sz="2000" kern="1200" dirty="0" smtClean="0"/>
            <a:t>Share or publish</a:t>
          </a:r>
          <a:endParaRPr lang="en-US" sz="1900" kern="1200" dirty="0"/>
        </a:p>
      </dsp:txBody>
      <dsp:txXfrm>
        <a:off x="0" y="497742"/>
        <a:ext cx="8229600" cy="994524"/>
      </dsp:txXfrm>
    </dsp:sp>
    <dsp:sp modelId="{1C1650BA-6038-4254-8556-0F122E156933}">
      <dsp:nvSpPr>
        <dsp:cNvPr id="0" name=""/>
        <dsp:cNvSpPr/>
      </dsp:nvSpPr>
      <dsp:spPr>
        <a:xfrm>
          <a:off x="2139695" y="1517125"/>
          <a:ext cx="6089904" cy="497187"/>
        </a:xfrm>
        <a:prstGeom prst="rect">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lvl="0" algn="l" defTabSz="977900">
            <a:lnSpc>
              <a:spcPct val="90000"/>
            </a:lnSpc>
            <a:spcBef>
              <a:spcPct val="0"/>
            </a:spcBef>
            <a:spcAft>
              <a:spcPct val="35000"/>
            </a:spcAft>
          </a:pPr>
          <a:r>
            <a:rPr lang="en-US" sz="2200" kern="1200" dirty="0" smtClean="0"/>
            <a:t>Similar to moving from traditional to online delivery</a:t>
          </a:r>
          <a:endParaRPr lang="en-US" sz="2200" kern="1200" dirty="0"/>
        </a:p>
      </dsp:txBody>
      <dsp:txXfrm>
        <a:off x="2139695" y="1517125"/>
        <a:ext cx="6089904" cy="497187"/>
      </dsp:txXfrm>
    </dsp:sp>
    <dsp:sp modelId="{268AD0E8-806E-4931-8146-9A172A4686FC}">
      <dsp:nvSpPr>
        <dsp:cNvPr id="0" name=""/>
        <dsp:cNvSpPr/>
      </dsp:nvSpPr>
      <dsp:spPr>
        <a:xfrm>
          <a:off x="0" y="1517125"/>
          <a:ext cx="2139696" cy="49718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ADAPT</a:t>
          </a:r>
          <a:endParaRPr lang="en-US" sz="2600" kern="1200" dirty="0"/>
        </a:p>
      </dsp:txBody>
      <dsp:txXfrm>
        <a:off x="24275" y="1541400"/>
        <a:ext cx="2091146" cy="472912"/>
      </dsp:txXfrm>
    </dsp:sp>
    <dsp:sp modelId="{B11955E5-8335-4CA5-A327-A4054FA5DC29}">
      <dsp:nvSpPr>
        <dsp:cNvPr id="0" name=""/>
        <dsp:cNvSpPr/>
      </dsp:nvSpPr>
      <dsp:spPr>
        <a:xfrm>
          <a:off x="0" y="2014313"/>
          <a:ext cx="8229600" cy="994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Identify high quality course or resource</a:t>
          </a:r>
          <a:endParaRPr lang="en-US" sz="2000" kern="1200" dirty="0"/>
        </a:p>
        <a:p>
          <a:pPr marL="228600" lvl="1" indent="-228600" algn="l" defTabSz="889000">
            <a:lnSpc>
              <a:spcPct val="90000"/>
            </a:lnSpc>
            <a:spcBef>
              <a:spcPct val="0"/>
            </a:spcBef>
            <a:spcAft>
              <a:spcPct val="15000"/>
            </a:spcAft>
            <a:buChar char="••"/>
          </a:pPr>
          <a:r>
            <a:rPr lang="en-US" sz="2000" kern="1200" dirty="0" smtClean="0"/>
            <a:t>Create significant revision</a:t>
          </a:r>
          <a:endParaRPr lang="en-US" sz="2000" kern="1200" dirty="0"/>
        </a:p>
        <a:p>
          <a:pPr marL="228600" lvl="1" indent="-228600" algn="l" defTabSz="889000">
            <a:lnSpc>
              <a:spcPct val="90000"/>
            </a:lnSpc>
            <a:spcBef>
              <a:spcPct val="0"/>
            </a:spcBef>
            <a:spcAft>
              <a:spcPct val="15000"/>
            </a:spcAft>
            <a:buChar char="••"/>
          </a:pPr>
          <a:r>
            <a:rPr lang="en-US" sz="2000" kern="1200" dirty="0" smtClean="0"/>
            <a:t>Remix/aggregate</a:t>
          </a:r>
          <a:endParaRPr lang="en-US" sz="2000" kern="1200" dirty="0"/>
        </a:p>
      </dsp:txBody>
      <dsp:txXfrm>
        <a:off x="0" y="2014313"/>
        <a:ext cx="8229600" cy="994524"/>
      </dsp:txXfrm>
    </dsp:sp>
    <dsp:sp modelId="{57374561-FC37-4E4E-B847-D9CBA26441D9}">
      <dsp:nvSpPr>
        <dsp:cNvPr id="0" name=""/>
        <dsp:cNvSpPr/>
      </dsp:nvSpPr>
      <dsp:spPr>
        <a:xfrm>
          <a:off x="2139695" y="3033696"/>
          <a:ext cx="6089904" cy="49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lvl="0" algn="l" defTabSz="977900">
            <a:lnSpc>
              <a:spcPct val="90000"/>
            </a:lnSpc>
            <a:spcBef>
              <a:spcPct val="0"/>
            </a:spcBef>
            <a:spcAft>
              <a:spcPct val="35000"/>
            </a:spcAft>
          </a:pPr>
          <a:r>
            <a:rPr lang="en-US" sz="2200" kern="1200" dirty="0" smtClean="0"/>
            <a:t>Similar to using a new text or major new edition</a:t>
          </a:r>
          <a:endParaRPr lang="en-US" sz="2200" kern="1200" dirty="0"/>
        </a:p>
      </dsp:txBody>
      <dsp:txXfrm>
        <a:off x="2139695" y="3033696"/>
        <a:ext cx="6089904" cy="497187"/>
      </dsp:txXfrm>
    </dsp:sp>
    <dsp:sp modelId="{718B988B-7FA7-4611-B62A-C2F77B190F7F}">
      <dsp:nvSpPr>
        <dsp:cNvPr id="0" name=""/>
        <dsp:cNvSpPr/>
      </dsp:nvSpPr>
      <dsp:spPr>
        <a:xfrm>
          <a:off x="0" y="3033696"/>
          <a:ext cx="2139696" cy="49718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ADOPT</a:t>
          </a:r>
          <a:endParaRPr lang="en-US" sz="2600" kern="1200" dirty="0"/>
        </a:p>
      </dsp:txBody>
      <dsp:txXfrm>
        <a:off x="24275" y="3057971"/>
        <a:ext cx="2091146" cy="472912"/>
      </dsp:txXfrm>
    </dsp:sp>
    <dsp:sp modelId="{AE7A1BF2-87A5-4D65-8397-3022326C15EF}">
      <dsp:nvSpPr>
        <dsp:cNvPr id="0" name=""/>
        <dsp:cNvSpPr/>
      </dsp:nvSpPr>
      <dsp:spPr>
        <a:xfrm>
          <a:off x="0" y="3530884"/>
          <a:ext cx="8229600" cy="994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Review open course or text</a:t>
          </a:r>
          <a:endParaRPr lang="en-US" sz="2000" kern="1200" dirty="0"/>
        </a:p>
        <a:p>
          <a:pPr marL="228600" lvl="1" indent="-228600" algn="l" defTabSz="889000">
            <a:lnSpc>
              <a:spcPct val="90000"/>
            </a:lnSpc>
            <a:spcBef>
              <a:spcPct val="0"/>
            </a:spcBef>
            <a:spcAft>
              <a:spcPct val="15000"/>
            </a:spcAft>
            <a:buChar char="••"/>
          </a:pPr>
          <a:r>
            <a:rPr lang="en-US" sz="2000" kern="1200" dirty="0" smtClean="0"/>
            <a:t>Refine for teaching approach</a:t>
          </a:r>
          <a:endParaRPr lang="en-US" sz="2000" kern="1200" dirty="0"/>
        </a:p>
        <a:p>
          <a:pPr marL="228600" lvl="1" indent="-228600" algn="l" defTabSz="889000">
            <a:lnSpc>
              <a:spcPct val="90000"/>
            </a:lnSpc>
            <a:spcBef>
              <a:spcPct val="0"/>
            </a:spcBef>
            <a:spcAft>
              <a:spcPct val="15000"/>
            </a:spcAft>
            <a:buChar char="••"/>
          </a:pPr>
          <a:r>
            <a:rPr lang="en-US" sz="2000" kern="1200" dirty="0" smtClean="0"/>
            <a:t>Align with syllabus</a:t>
          </a:r>
          <a:endParaRPr lang="en-US" sz="2000" kern="1200" dirty="0"/>
        </a:p>
      </dsp:txBody>
      <dsp:txXfrm>
        <a:off x="0" y="3530884"/>
        <a:ext cx="8229600" cy="994524"/>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9607AA-7565-49B5-B6B6-252CEDF1A9D2}" type="datetimeFigureOut">
              <a:rPr lang="en-US" smtClean="0"/>
              <a:pPr/>
              <a:t>3/9/2016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EA1990-D596-471C-81A9-9982CE7EBB10}" type="slidenum">
              <a:rPr lang="en-US" smtClean="0"/>
              <a:pPr/>
              <a:t>‹#›</a:t>
            </a:fld>
            <a:endParaRPr lang="en-US"/>
          </a:p>
        </p:txBody>
      </p:sp>
    </p:spTree>
    <p:extLst>
      <p:ext uri="{BB962C8B-B14F-4D97-AF65-F5344CB8AC3E}">
        <p14:creationId xmlns:p14="http://schemas.microsoft.com/office/powerpoint/2010/main" xmlns="" val="17710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openstaxcollege.org/news/our-textbooks-have-saved-students-30-mill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reativecommons.org/license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iki.creativecommons.org/FAQ"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F34E0-076D-4D2E-85AF-6651AB37F824}" type="slidenum">
              <a:rPr lang="en-US" smtClean="0"/>
              <a:pPr/>
              <a:t>1</a:t>
            </a:fld>
            <a:endParaRPr lang="en-US"/>
          </a:p>
        </p:txBody>
      </p:sp>
    </p:spTree>
    <p:extLst>
      <p:ext uri="{BB962C8B-B14F-4D97-AF65-F5344CB8AC3E}">
        <p14:creationId xmlns:p14="http://schemas.microsoft.com/office/powerpoint/2010/main" xmlns="" val="2406651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Textbook prices have nearly doubled, increasing 82% or about three times the rate of inflation between 2002 and 2012. 	 Government Accountability Office (2013). College Textbooks: Students Have Greater Access to Textbook Information.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(GAO 13-368). Retrieved from http://</a:t>
            </a:r>
            <a:r>
              <a:rPr lang="en-US" sz="1200" kern="1200" dirty="0" err="1" smtClean="0">
                <a:solidFill>
                  <a:schemeClr val="tx1"/>
                </a:solidFill>
                <a:effectLst/>
                <a:latin typeface="+mn-lt"/>
                <a:ea typeface="+mn-ea"/>
                <a:cs typeface="+mn-cs"/>
              </a:rPr>
              <a:t>www.gao.gov</a:t>
            </a:r>
            <a:r>
              <a:rPr lang="en-US" sz="1200" kern="1200" dirty="0" smtClean="0">
                <a:solidFill>
                  <a:schemeClr val="tx1"/>
                </a:solidFill>
                <a:effectLst/>
                <a:latin typeface="+mn-lt"/>
                <a:ea typeface="+mn-ea"/>
                <a:cs typeface="+mn-cs"/>
              </a:rPr>
              <a:t>/products/GAO-13-368</a:t>
            </a:r>
          </a:p>
          <a:p>
            <a:endParaRPr lang="en-US" dirty="0"/>
          </a:p>
        </p:txBody>
      </p:sp>
      <p:sp>
        <p:nvSpPr>
          <p:cNvPr id="4" name="Slide Number Placeholder 3"/>
          <p:cNvSpPr>
            <a:spLocks noGrp="1"/>
          </p:cNvSpPr>
          <p:nvPr>
            <p:ph type="sldNum" sz="quarter" idx="10"/>
          </p:nvPr>
        </p:nvSpPr>
        <p:spPr/>
        <p:txBody>
          <a:bodyPr/>
          <a:lstStyle/>
          <a:p>
            <a:fld id="{92187336-F9E9-4D13-94AF-8F80DF92E3D1}" type="slidenum">
              <a:rPr lang="en-US" smtClean="0"/>
              <a:pPr/>
              <a:t>10</a:t>
            </a:fld>
            <a:endParaRPr lang="en-US" dirty="0"/>
          </a:p>
        </p:txBody>
      </p:sp>
    </p:spTree>
    <p:extLst>
      <p:ext uri="{BB962C8B-B14F-4D97-AF65-F5344CB8AC3E}">
        <p14:creationId xmlns:p14="http://schemas.microsoft.com/office/powerpoint/2010/main" xmlns="" val="1792610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1990-D596-471C-81A9-9982CE7EBB10}" type="slidenum">
              <a:rPr lang="en-US" smtClean="0"/>
              <a:pPr/>
              <a:t>11</a:t>
            </a:fld>
            <a:endParaRPr lang="en-US"/>
          </a:p>
        </p:txBody>
      </p:sp>
    </p:spTree>
    <p:extLst>
      <p:ext uri="{BB962C8B-B14F-4D97-AF65-F5344CB8AC3E}">
        <p14:creationId xmlns:p14="http://schemas.microsoft.com/office/powerpoint/2010/main" xmlns="" val="3746788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notable project is </a:t>
            </a:r>
            <a:r>
              <a:rPr lang="en-US" sz="1200" kern="1200" dirty="0" err="1" smtClean="0">
                <a:solidFill>
                  <a:schemeClr val="tx1"/>
                </a:solidFill>
                <a:effectLst/>
                <a:latin typeface="+mn-lt"/>
                <a:ea typeface="+mn-ea"/>
                <a:cs typeface="+mn-cs"/>
              </a:rPr>
              <a:t>OpenStax</a:t>
            </a:r>
            <a:r>
              <a:rPr lang="en-US" sz="1200" kern="1200" dirty="0" smtClean="0">
                <a:solidFill>
                  <a:schemeClr val="tx1"/>
                </a:solidFill>
                <a:effectLst/>
                <a:latin typeface="+mn-lt"/>
                <a:ea typeface="+mn-ea"/>
                <a:cs typeface="+mn-cs"/>
              </a:rPr>
              <a:t> College based at Rice University, which is publishing 20 open textbooks for the highest enrollment courses in U.S. schools. Their existing seven titles are used by more than 900 courses worldwide and have saved students more than $13 million to date. Like most open textbooks, the </a:t>
            </a:r>
            <a:r>
              <a:rPr lang="en-US" sz="1200" kern="1200" dirty="0" err="1" smtClean="0">
                <a:solidFill>
                  <a:schemeClr val="tx1"/>
                </a:solidFill>
                <a:effectLst/>
                <a:latin typeface="+mn-lt"/>
                <a:ea typeface="+mn-ea"/>
                <a:cs typeface="+mn-cs"/>
              </a:rPr>
              <a:t>OpenStax</a:t>
            </a:r>
            <a:r>
              <a:rPr lang="en-US" sz="1200" kern="1200" dirty="0" smtClean="0">
                <a:solidFill>
                  <a:schemeClr val="tx1"/>
                </a:solidFill>
                <a:effectLst/>
                <a:latin typeface="+mn-lt"/>
                <a:ea typeface="+mn-ea"/>
                <a:cs typeface="+mn-cs"/>
              </a:rPr>
              <a:t> books are available online for free, immediate download in PDF and </a:t>
            </a:r>
            <a:r>
              <a:rPr lang="en-US" sz="1200" kern="1200" dirty="0" err="1" smtClean="0">
                <a:solidFill>
                  <a:schemeClr val="tx1"/>
                </a:solidFill>
                <a:effectLst/>
                <a:latin typeface="+mn-lt"/>
                <a:ea typeface="+mn-ea"/>
                <a:cs typeface="+mn-cs"/>
              </a:rPr>
              <a:t>ePub</a:t>
            </a:r>
            <a:r>
              <a:rPr lang="en-US" sz="1200" kern="1200" dirty="0" smtClean="0">
                <a:solidFill>
                  <a:schemeClr val="tx1"/>
                </a:solidFill>
                <a:effectLst/>
                <a:latin typeface="+mn-lt"/>
                <a:ea typeface="+mn-ea"/>
                <a:cs typeface="+mn-cs"/>
              </a:rPr>
              <a:t> format. They can also be printed locally, or purchased in print for $30-50 dollars depending on the title.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Rice University (2014). Rice's </a:t>
            </a:r>
            <a:r>
              <a:rPr lang="en-US" sz="1200" kern="1200" dirty="0" err="1" smtClean="0">
                <a:solidFill>
                  <a:schemeClr val="tx1"/>
                </a:solidFill>
                <a:effectLst/>
                <a:latin typeface="+mn-lt"/>
                <a:ea typeface="+mn-ea"/>
                <a:cs typeface="+mn-cs"/>
              </a:rPr>
              <a:t>OpenStax</a:t>
            </a:r>
            <a:r>
              <a:rPr lang="en-US" sz="1200" kern="1200" dirty="0" smtClean="0">
                <a:solidFill>
                  <a:schemeClr val="tx1"/>
                </a:solidFill>
                <a:effectLst/>
                <a:latin typeface="+mn-lt"/>
                <a:ea typeface="+mn-ea"/>
                <a:cs typeface="+mn-cs"/>
              </a:rPr>
              <a:t> College will add 10 new titles by 2017 [press release].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Retrieved from http://</a:t>
            </a:r>
            <a:r>
              <a:rPr lang="en-US" sz="1200" kern="1200" dirty="0" err="1" smtClean="0">
                <a:solidFill>
                  <a:schemeClr val="tx1"/>
                </a:solidFill>
                <a:effectLst/>
                <a:latin typeface="+mn-lt"/>
                <a:ea typeface="+mn-ea"/>
                <a:cs typeface="+mn-cs"/>
              </a:rPr>
              <a:t>openstaxcollege.org</a:t>
            </a:r>
            <a:r>
              <a:rPr lang="en-US" sz="1200" kern="1200" dirty="0" smtClean="0">
                <a:solidFill>
                  <a:schemeClr val="tx1"/>
                </a:solidFill>
                <a:effectLst/>
                <a:latin typeface="+mn-lt"/>
                <a:ea typeface="+mn-ea"/>
                <a:cs typeface="+mn-cs"/>
              </a:rPr>
              <a:t>/news/rice-s-openstax-college-will-add-10-new-titles-by-2017.</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08A5D4-720D-854D-ACFE-AD4FE782CD6F}" type="slidenum">
              <a:rPr lang="en-US" smtClean="0"/>
              <a:pPr/>
              <a:t>12</a:t>
            </a:fld>
            <a:endParaRPr lang="en-US"/>
          </a:p>
        </p:txBody>
      </p:sp>
    </p:spTree>
    <p:extLst>
      <p:ext uri="{BB962C8B-B14F-4D97-AF65-F5344CB8AC3E}">
        <p14:creationId xmlns:p14="http://schemas.microsoft.com/office/powerpoint/2010/main" xmlns="" val="2088641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did it – </a:t>
            </a:r>
            <a:r>
              <a:rPr lang="en-US" dirty="0" err="1" smtClean="0"/>
              <a:t>OpenStax</a:t>
            </a:r>
            <a:r>
              <a:rPr lang="en-US" dirty="0" smtClean="0"/>
              <a:t> College has been adopted by instructors in more than 1,000 courses worldwide in less than three years and we've saved students $30 million since we published our first title. Read the press release here: </a:t>
            </a:r>
            <a:r>
              <a:rPr lang="en-US" dirty="0" smtClean="0">
                <a:hlinkClick r:id="rId3"/>
              </a:rPr>
              <a:t>http://openstaxcollege.org/news/our-textbooks-have-saved-students-30-million</a:t>
            </a:r>
            <a:endParaRPr lang="en-US" dirty="0"/>
          </a:p>
        </p:txBody>
      </p:sp>
      <p:sp>
        <p:nvSpPr>
          <p:cNvPr id="4" name="Slide Number Placeholder 3"/>
          <p:cNvSpPr>
            <a:spLocks noGrp="1"/>
          </p:cNvSpPr>
          <p:nvPr>
            <p:ph type="sldNum" sz="quarter" idx="10"/>
          </p:nvPr>
        </p:nvSpPr>
        <p:spPr/>
        <p:txBody>
          <a:bodyPr/>
          <a:lstStyle/>
          <a:p>
            <a:fld id="{92187336-F9E9-4D13-94AF-8F80DF92E3D1}" type="slidenum">
              <a:rPr lang="en-US" smtClean="0"/>
              <a:pPr/>
              <a:t>13</a:t>
            </a:fld>
            <a:endParaRPr lang="en-US" dirty="0"/>
          </a:p>
        </p:txBody>
      </p:sp>
    </p:spTree>
    <p:extLst>
      <p:ext uri="{BB962C8B-B14F-4D97-AF65-F5344CB8AC3E}">
        <p14:creationId xmlns:p14="http://schemas.microsoft.com/office/powerpoint/2010/main" xmlns="" val="1792150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2 in 3 </a:t>
            </a:r>
            <a:endParaRPr lang="en-US" dirty="0" smtClean="0">
              <a:effectLst/>
            </a:endParaRPr>
          </a:p>
          <a:p>
            <a:r>
              <a:rPr lang="en-US" sz="1200" b="0" kern="1200" dirty="0" smtClean="0">
                <a:solidFill>
                  <a:schemeClr val="tx1"/>
                </a:solidFill>
                <a:effectLst/>
                <a:latin typeface="+mn-lt"/>
                <a:ea typeface="+mn-ea"/>
                <a:cs typeface="+mn-cs"/>
              </a:rPr>
              <a:t>Students say they decided against buying a textbook because the cost is too high </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1 in 2 </a:t>
            </a:r>
            <a:endParaRPr lang="en-US" dirty="0" smtClean="0">
              <a:effectLst/>
            </a:endParaRPr>
          </a:p>
          <a:p>
            <a:r>
              <a:rPr lang="en-US" sz="1200" b="0" kern="1200" dirty="0" smtClean="0">
                <a:solidFill>
                  <a:schemeClr val="tx1"/>
                </a:solidFill>
                <a:effectLst/>
                <a:latin typeface="+mn-lt"/>
                <a:ea typeface="+mn-ea"/>
                <a:cs typeface="+mn-cs"/>
              </a:rPr>
              <a:t>Students say they have at some point taken fewer courses due to the cost of textbooks </a:t>
            </a:r>
            <a:endParaRPr lang="en-US" dirty="0" smtClean="0">
              <a:effectLst/>
            </a:endParaRPr>
          </a:p>
          <a:p>
            <a:endParaRPr lang="en-US"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Source http://</a:t>
            </a:r>
            <a:r>
              <a:rPr lang="en-US" sz="1200" b="0" kern="1200" dirty="0" err="1" smtClean="0">
                <a:solidFill>
                  <a:schemeClr val="tx1"/>
                </a:solidFill>
                <a:effectLst/>
                <a:latin typeface="+mn-lt"/>
                <a:ea typeface="+mn-ea"/>
                <a:cs typeface="+mn-cs"/>
              </a:rPr>
              <a:t>www.uspirg.org</a:t>
            </a:r>
            <a:r>
              <a:rPr lang="en-US" sz="1200" b="0" kern="1200" dirty="0" smtClean="0">
                <a:solidFill>
                  <a:schemeClr val="tx1"/>
                </a:solidFill>
                <a:effectLst/>
                <a:latin typeface="+mn-lt"/>
                <a:ea typeface="+mn-ea"/>
                <a:cs typeface="+mn-cs"/>
              </a:rPr>
              <a:t>/reports/</a:t>
            </a:r>
            <a:r>
              <a:rPr lang="en-US" sz="1200" b="0" kern="1200" dirty="0" err="1" smtClean="0">
                <a:solidFill>
                  <a:schemeClr val="tx1"/>
                </a:solidFill>
                <a:effectLst/>
                <a:latin typeface="+mn-lt"/>
                <a:ea typeface="+mn-ea"/>
                <a:cs typeface="+mn-cs"/>
              </a:rPr>
              <a:t>usp</a:t>
            </a:r>
            <a:r>
              <a:rPr lang="en-US" sz="1200" b="0" kern="1200" dirty="0" smtClean="0">
                <a:solidFill>
                  <a:schemeClr val="tx1"/>
                </a:solidFill>
                <a:effectLst/>
                <a:latin typeface="+mn-lt"/>
                <a:ea typeface="+mn-ea"/>
                <a:cs typeface="+mn-cs"/>
              </a:rPr>
              <a:t>/fixing-broken-textbook-market </a:t>
            </a:r>
            <a:endParaRPr lang="en-US" dirty="0" smtClean="0">
              <a:effectLst/>
            </a:endParaRPr>
          </a:p>
          <a:p>
            <a:pPr lvl="2" rtl="0" fontAlgn="base"/>
            <a:endParaRPr lang="en-US" dirty="0"/>
          </a:p>
        </p:txBody>
      </p:sp>
      <p:sp>
        <p:nvSpPr>
          <p:cNvPr id="4" name="Slide Number Placeholder 3"/>
          <p:cNvSpPr>
            <a:spLocks noGrp="1"/>
          </p:cNvSpPr>
          <p:nvPr>
            <p:ph type="sldNum" sz="quarter" idx="10"/>
          </p:nvPr>
        </p:nvSpPr>
        <p:spPr/>
        <p:txBody>
          <a:bodyPr/>
          <a:lstStyle/>
          <a:p>
            <a:fld id="{C51AB4BD-B90D-BB44-AF6F-E2CADB25FF67}" type="slidenum">
              <a:rPr lang="en-US" smtClean="0"/>
              <a:pPr/>
              <a:t>14</a:t>
            </a:fld>
            <a:endParaRPr lang="en-US"/>
          </a:p>
        </p:txBody>
      </p:sp>
    </p:spTree>
    <p:extLst>
      <p:ext uri="{BB962C8B-B14F-4D97-AF65-F5344CB8AC3E}">
        <p14:creationId xmlns:p14="http://schemas.microsoft.com/office/powerpoint/2010/main" xmlns="" val="1745708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2010 study by the Student PIRGs found that using open textbooks in place of traditional textbooks reduces costs 80%, or an average of $107 per course. The savings are often higher.</a:t>
            </a:r>
            <a:r>
              <a:rPr lang="en-US" dirty="0" smtClean="0">
                <a:effectLst/>
              </a:rPr>
              <a:t> </a:t>
            </a:r>
            <a:r>
              <a:rPr lang="en-US" sz="1200" kern="1200" dirty="0" smtClean="0">
                <a:solidFill>
                  <a:schemeClr val="tx1"/>
                </a:solidFill>
                <a:effectLst/>
                <a:latin typeface="+mn-lt"/>
                <a:ea typeface="+mn-ea"/>
                <a:cs typeface="+mn-cs"/>
              </a:rPr>
              <a:t>	 </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Student PIRGs (2010). A Cover to Cover Solution: How Open Textbooks are the Path to Textbook Affordability. Retrieved from http://</a:t>
            </a:r>
            <a:r>
              <a:rPr lang="en-US" sz="1200" kern="1200" dirty="0" err="1" smtClean="0">
                <a:solidFill>
                  <a:schemeClr val="tx1"/>
                </a:solidFill>
                <a:effectLst/>
                <a:latin typeface="+mn-lt"/>
                <a:ea typeface="+mn-ea"/>
                <a:cs typeface="+mn-cs"/>
              </a:rPr>
              <a:t>www.studentpirgs.org</a:t>
            </a:r>
            <a:r>
              <a:rPr lang="en-US" sz="1200" kern="1200" dirty="0" smtClean="0">
                <a:solidFill>
                  <a:schemeClr val="tx1"/>
                </a:solidFill>
                <a:effectLst/>
                <a:latin typeface="+mn-lt"/>
                <a:ea typeface="+mn-ea"/>
                <a:cs typeface="+mn-cs"/>
              </a:rPr>
              <a:t>/reports/cover-cover-solution.</a:t>
            </a:r>
          </a:p>
          <a:p>
            <a:pPr rtl="0" fontAlgn="base"/>
            <a:endParaRPr lang="en-US" dirty="0"/>
          </a:p>
        </p:txBody>
      </p:sp>
      <p:sp>
        <p:nvSpPr>
          <p:cNvPr id="4" name="Slide Number Placeholder 3"/>
          <p:cNvSpPr>
            <a:spLocks noGrp="1"/>
          </p:cNvSpPr>
          <p:nvPr>
            <p:ph type="sldNum" sz="quarter" idx="10"/>
          </p:nvPr>
        </p:nvSpPr>
        <p:spPr/>
        <p:txBody>
          <a:bodyPr/>
          <a:lstStyle/>
          <a:p>
            <a:fld id="{C51AB4BD-B90D-BB44-AF6F-E2CADB25FF67}" type="slidenum">
              <a:rPr lang="en-US" smtClean="0"/>
              <a:pPr/>
              <a:t>15</a:t>
            </a:fld>
            <a:endParaRPr lang="en-US"/>
          </a:p>
        </p:txBody>
      </p:sp>
    </p:spTree>
    <p:extLst>
      <p:ext uri="{BB962C8B-B14F-4D97-AF65-F5344CB8AC3E}">
        <p14:creationId xmlns:p14="http://schemas.microsoft.com/office/powerpoint/2010/main" xmlns="" val="936212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has become clear that the cost of textbooks has reached a point where there are two classes of students: those who can afford reliable access to their course materials, and those who cannot.  - Nicole</a:t>
            </a:r>
            <a:r>
              <a:rPr lang="en-US" sz="1200" kern="1200" baseline="0" dirty="0" smtClean="0">
                <a:solidFill>
                  <a:schemeClr val="tx1"/>
                </a:solidFill>
                <a:effectLst/>
                <a:latin typeface="+mn-lt"/>
                <a:ea typeface="+mn-ea"/>
                <a:cs typeface="+mn-cs"/>
              </a:rPr>
              <a:t> Allen, SPARC</a:t>
            </a:r>
            <a:endParaRPr lang="en-US" dirty="0"/>
          </a:p>
        </p:txBody>
      </p:sp>
      <p:sp>
        <p:nvSpPr>
          <p:cNvPr id="4" name="Slide Number Placeholder 3"/>
          <p:cNvSpPr>
            <a:spLocks noGrp="1"/>
          </p:cNvSpPr>
          <p:nvPr>
            <p:ph type="sldNum" sz="quarter" idx="10"/>
          </p:nvPr>
        </p:nvSpPr>
        <p:spPr/>
        <p:txBody>
          <a:bodyPr/>
          <a:lstStyle/>
          <a:p>
            <a:fld id="{92187336-F9E9-4D13-94AF-8F80DF92E3D1}" type="slidenum">
              <a:rPr lang="en-US" smtClean="0"/>
              <a:pPr/>
              <a:t>17</a:t>
            </a:fld>
            <a:endParaRPr lang="en-US" dirty="0"/>
          </a:p>
        </p:txBody>
      </p:sp>
    </p:spTree>
    <p:extLst>
      <p:ext uri="{BB962C8B-B14F-4D97-AF65-F5344CB8AC3E}">
        <p14:creationId xmlns:p14="http://schemas.microsoft.com/office/powerpoint/2010/main" xmlns="" val="1244930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1990-D596-471C-81A9-9982CE7EBB10}" type="slidenum">
              <a:rPr lang="en-US" smtClean="0"/>
              <a:pPr/>
              <a:t>18</a:t>
            </a:fld>
            <a:endParaRPr lang="en-US"/>
          </a:p>
        </p:txBody>
      </p:sp>
    </p:spTree>
    <p:extLst>
      <p:ext uri="{BB962C8B-B14F-4D97-AF65-F5344CB8AC3E}">
        <p14:creationId xmlns:p14="http://schemas.microsoft.com/office/powerpoint/2010/main" xmlns="" val="192537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1990-D596-471C-81A9-9982CE7EBB10}" type="slidenum">
              <a:rPr lang="en-US" smtClean="0"/>
              <a:pPr/>
              <a:t>19</a:t>
            </a:fld>
            <a:endParaRPr lang="en-US"/>
          </a:p>
        </p:txBody>
      </p:sp>
    </p:spTree>
    <p:extLst>
      <p:ext uri="{BB962C8B-B14F-4D97-AF65-F5344CB8AC3E}">
        <p14:creationId xmlns:p14="http://schemas.microsoft.com/office/powerpoint/2010/main" xmlns="" val="3508336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1990-D596-471C-81A9-9982CE7EBB10}" type="slidenum">
              <a:rPr lang="en-US" smtClean="0"/>
              <a:pPr/>
              <a:t>20</a:t>
            </a:fld>
            <a:endParaRPr lang="en-US"/>
          </a:p>
        </p:txBody>
      </p:sp>
    </p:spTree>
    <p:extLst>
      <p:ext uri="{BB962C8B-B14F-4D97-AF65-F5344CB8AC3E}">
        <p14:creationId xmlns:p14="http://schemas.microsoft.com/office/powerpoint/2010/main" xmlns="" val="1421191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CLC and its demographics</a:t>
            </a:r>
            <a:endParaRPr lang="en-US" dirty="0"/>
          </a:p>
        </p:txBody>
      </p:sp>
      <p:sp>
        <p:nvSpPr>
          <p:cNvPr id="4" name="Slide Number Placeholder 3"/>
          <p:cNvSpPr>
            <a:spLocks noGrp="1"/>
          </p:cNvSpPr>
          <p:nvPr>
            <p:ph type="sldNum" sz="quarter" idx="10"/>
          </p:nvPr>
        </p:nvSpPr>
        <p:spPr/>
        <p:txBody>
          <a:bodyPr/>
          <a:lstStyle/>
          <a:p>
            <a:fld id="{D5EA1990-D596-471C-81A9-9982CE7EBB10}" type="slidenum">
              <a:rPr lang="en-US" smtClean="0"/>
              <a:pPr/>
              <a:t>2</a:t>
            </a:fld>
            <a:endParaRPr lang="en-US"/>
          </a:p>
        </p:txBody>
      </p:sp>
    </p:spTree>
    <p:extLst>
      <p:ext uri="{BB962C8B-B14F-4D97-AF65-F5344CB8AC3E}">
        <p14:creationId xmlns:p14="http://schemas.microsoft.com/office/powerpoint/2010/main" xmlns="" val="3027646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Textbook costs $7</a:t>
            </a:r>
            <a:endParaRPr lang="en-US" dirty="0"/>
          </a:p>
        </p:txBody>
      </p:sp>
      <p:sp>
        <p:nvSpPr>
          <p:cNvPr id="4" name="Slide Number Placeholder 3"/>
          <p:cNvSpPr>
            <a:spLocks noGrp="1"/>
          </p:cNvSpPr>
          <p:nvPr>
            <p:ph type="sldNum" sz="quarter" idx="10"/>
          </p:nvPr>
        </p:nvSpPr>
        <p:spPr/>
        <p:txBody>
          <a:bodyPr/>
          <a:lstStyle/>
          <a:p>
            <a:fld id="{D5EA1990-D596-471C-81A9-9982CE7EBB10}" type="slidenum">
              <a:rPr lang="en-US" smtClean="0"/>
              <a:pPr/>
              <a:t>21</a:t>
            </a:fld>
            <a:endParaRPr lang="en-US"/>
          </a:p>
        </p:txBody>
      </p:sp>
    </p:spTree>
    <p:extLst>
      <p:ext uri="{BB962C8B-B14F-4D97-AF65-F5344CB8AC3E}">
        <p14:creationId xmlns:p14="http://schemas.microsoft.com/office/powerpoint/2010/main" xmlns="" val="3933702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1990-D596-471C-81A9-9982CE7EBB10}" type="slidenum">
              <a:rPr lang="en-US" smtClean="0"/>
              <a:pPr/>
              <a:t>22</a:t>
            </a:fld>
            <a:endParaRPr lang="en-US"/>
          </a:p>
        </p:txBody>
      </p:sp>
    </p:spTree>
    <p:extLst>
      <p:ext uri="{BB962C8B-B14F-4D97-AF65-F5344CB8AC3E}">
        <p14:creationId xmlns:p14="http://schemas.microsoft.com/office/powerpoint/2010/main" xmlns="" val="1983848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1990-D596-471C-81A9-9982CE7EBB10}" type="slidenum">
              <a:rPr lang="en-US" smtClean="0"/>
              <a:pPr/>
              <a:t>23</a:t>
            </a:fld>
            <a:endParaRPr lang="en-US"/>
          </a:p>
        </p:txBody>
      </p:sp>
    </p:spTree>
    <p:extLst>
      <p:ext uri="{BB962C8B-B14F-4D97-AF65-F5344CB8AC3E}">
        <p14:creationId xmlns:p14="http://schemas.microsoft.com/office/powerpoint/2010/main" xmlns="" val="3472254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Textbook</a:t>
            </a:r>
            <a:r>
              <a:rPr lang="en-US" baseline="0" smtClean="0"/>
              <a:t> spending=averaged seats x cost</a:t>
            </a:r>
            <a:endParaRPr lang="en-US"/>
          </a:p>
        </p:txBody>
      </p:sp>
      <p:sp>
        <p:nvSpPr>
          <p:cNvPr id="4" name="Slide Number Placeholder 3"/>
          <p:cNvSpPr>
            <a:spLocks noGrp="1"/>
          </p:cNvSpPr>
          <p:nvPr>
            <p:ph type="sldNum" sz="quarter" idx="10"/>
          </p:nvPr>
        </p:nvSpPr>
        <p:spPr/>
        <p:txBody>
          <a:bodyPr/>
          <a:lstStyle/>
          <a:p>
            <a:fld id="{D5EA1990-D596-471C-81A9-9982CE7EBB10}" type="slidenum">
              <a:rPr lang="en-US" smtClean="0"/>
              <a:pPr/>
              <a:t>24</a:t>
            </a:fld>
            <a:endParaRPr lang="en-US"/>
          </a:p>
        </p:txBody>
      </p:sp>
    </p:spTree>
    <p:extLst>
      <p:ext uri="{BB962C8B-B14F-4D97-AF65-F5344CB8AC3E}">
        <p14:creationId xmlns:p14="http://schemas.microsoft.com/office/powerpoint/2010/main" xmlns="" val="811637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1990-D596-471C-81A9-9982CE7EBB10}" type="slidenum">
              <a:rPr lang="en-US" smtClean="0"/>
              <a:pPr/>
              <a:t>25</a:t>
            </a:fld>
            <a:endParaRPr lang="en-US"/>
          </a:p>
        </p:txBody>
      </p:sp>
    </p:spTree>
    <p:extLst>
      <p:ext uri="{BB962C8B-B14F-4D97-AF65-F5344CB8AC3E}">
        <p14:creationId xmlns:p14="http://schemas.microsoft.com/office/powerpoint/2010/main" xmlns="" val="4185467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Spring  2016 webinars--2/10--OER and faculty development; 3/9--OER--faculty adoption/student voice; 4/13--faculty perspectives on OER</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D5EA1990-D596-471C-81A9-9982CE7EBB10}" type="slidenum">
              <a:rPr lang="en-US" smtClean="0"/>
              <a:pPr/>
              <a:t>26</a:t>
            </a:fld>
            <a:endParaRPr lang="en-US"/>
          </a:p>
        </p:txBody>
      </p:sp>
    </p:spTree>
    <p:extLst>
      <p:ext uri="{BB962C8B-B14F-4D97-AF65-F5344CB8AC3E}">
        <p14:creationId xmlns:p14="http://schemas.microsoft.com/office/powerpoint/2010/main" xmlns="" val="2998008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1990-D596-471C-81A9-9982CE7EBB10}" type="slidenum">
              <a:rPr lang="en-US" smtClean="0"/>
              <a:pPr/>
              <a:t>27</a:t>
            </a:fld>
            <a:endParaRPr lang="en-US"/>
          </a:p>
        </p:txBody>
      </p:sp>
    </p:spTree>
    <p:extLst>
      <p:ext uri="{BB962C8B-B14F-4D97-AF65-F5344CB8AC3E}">
        <p14:creationId xmlns:p14="http://schemas.microsoft.com/office/powerpoint/2010/main" xmlns="" val="1448549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1990-D596-471C-81A9-9982CE7EBB10}" type="slidenum">
              <a:rPr lang="en-US" smtClean="0"/>
              <a:pPr/>
              <a:t>28</a:t>
            </a:fld>
            <a:endParaRPr lang="en-US"/>
          </a:p>
        </p:txBody>
      </p:sp>
    </p:spTree>
    <p:extLst>
      <p:ext uri="{BB962C8B-B14F-4D97-AF65-F5344CB8AC3E}">
        <p14:creationId xmlns:p14="http://schemas.microsoft.com/office/powerpoint/2010/main" xmlns="" val="2617448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1990-D596-471C-81A9-9982CE7EBB10}" type="slidenum">
              <a:rPr lang="en-US" smtClean="0"/>
              <a:pPr/>
              <a:t>29</a:t>
            </a:fld>
            <a:endParaRPr lang="en-US"/>
          </a:p>
        </p:txBody>
      </p:sp>
    </p:spTree>
    <p:extLst>
      <p:ext uri="{BB962C8B-B14F-4D97-AF65-F5344CB8AC3E}">
        <p14:creationId xmlns:p14="http://schemas.microsoft.com/office/powerpoint/2010/main" xmlns="" val="2109737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1990-D596-471C-81A9-9982CE7EBB10}" type="slidenum">
              <a:rPr lang="en-US" smtClean="0"/>
              <a:pPr/>
              <a:t>30</a:t>
            </a:fld>
            <a:endParaRPr lang="en-US"/>
          </a:p>
        </p:txBody>
      </p:sp>
    </p:spTree>
    <p:extLst>
      <p:ext uri="{BB962C8B-B14F-4D97-AF65-F5344CB8AC3E}">
        <p14:creationId xmlns:p14="http://schemas.microsoft.com/office/powerpoint/2010/main" xmlns="" val="3866689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What is Creative Commons?</a:t>
            </a:r>
          </a:p>
          <a:p>
            <a:r>
              <a:rPr lang="en-US" sz="1200" b="0" i="0" kern="1200" dirty="0" smtClean="0">
                <a:solidFill>
                  <a:schemeClr val="tx1"/>
                </a:solidFill>
                <a:effectLst/>
                <a:latin typeface="+mn-lt"/>
                <a:ea typeface="+mn-ea"/>
                <a:cs typeface="+mn-cs"/>
              </a:rPr>
              <a:t>Creative Commons is a nonprofit organization that enables the sharing and use of creativity and knowledge through free legal tools.</a:t>
            </a:r>
          </a:p>
          <a:p>
            <a:r>
              <a:rPr lang="en-US" sz="1200" b="0" i="0" kern="1200" dirty="0" smtClean="0">
                <a:solidFill>
                  <a:schemeClr val="tx1"/>
                </a:solidFill>
                <a:effectLst/>
                <a:latin typeface="+mn-lt"/>
                <a:ea typeface="+mn-ea"/>
                <a:cs typeface="+mn-cs"/>
              </a:rPr>
              <a:t>Our free, easy-to-use </a:t>
            </a:r>
            <a:r>
              <a:rPr lang="en-US" sz="1200" b="0" i="0" u="none" strike="noStrike" kern="1200" dirty="0" smtClean="0">
                <a:solidFill>
                  <a:schemeClr val="tx1"/>
                </a:solidFill>
                <a:effectLst/>
                <a:latin typeface="+mn-lt"/>
                <a:ea typeface="+mn-ea"/>
                <a:cs typeface="+mn-cs"/>
                <a:hlinkClick r:id="rId3"/>
              </a:rPr>
              <a:t>copyright licenses</a:t>
            </a:r>
            <a:r>
              <a:rPr lang="en-US" sz="1200" b="0" i="0" kern="1200" dirty="0" smtClean="0">
                <a:solidFill>
                  <a:schemeClr val="tx1"/>
                </a:solidFill>
                <a:effectLst/>
                <a:latin typeface="+mn-lt"/>
                <a:ea typeface="+mn-ea"/>
                <a:cs typeface="+mn-cs"/>
              </a:rPr>
              <a:t> provide a simple, standardized way to give the public permission to share and use your creative work — on conditions of your choice. CC licenses let you easily change your copyright terms from the default of “all rights reserved” to “</a:t>
            </a:r>
            <a:r>
              <a:rPr lang="en-US" sz="1200" b="0" i="0" u="none" strike="noStrike" kern="1200" dirty="0" smtClean="0">
                <a:solidFill>
                  <a:schemeClr val="tx1"/>
                </a:solidFill>
                <a:effectLst/>
                <a:latin typeface="+mn-lt"/>
                <a:ea typeface="+mn-ea"/>
                <a:cs typeface="+mn-cs"/>
                <a:hlinkClick r:id="rId4"/>
              </a:rPr>
              <a:t>some rights reserved</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Creative Commons licenses are not an alternative to copyright. </a:t>
            </a:r>
            <a:r>
              <a:rPr lang="en-US" sz="1200" b="0" i="0" u="none" strike="noStrike" kern="1200" dirty="0" smtClean="0">
                <a:solidFill>
                  <a:schemeClr val="tx1"/>
                </a:solidFill>
                <a:effectLst/>
                <a:latin typeface="+mn-lt"/>
                <a:ea typeface="+mn-ea"/>
                <a:cs typeface="+mn-cs"/>
                <a:hlinkClick r:id="rId4"/>
              </a:rPr>
              <a:t>They work alongside </a:t>
            </a:r>
            <a:r>
              <a:rPr lang="en-US" sz="1200" b="0" i="0" u="none" strike="noStrike" kern="1200" dirty="0" err="1" smtClean="0">
                <a:solidFill>
                  <a:schemeClr val="tx1"/>
                </a:solidFill>
                <a:effectLst/>
                <a:latin typeface="+mn-lt"/>
                <a:ea typeface="+mn-ea"/>
                <a:cs typeface="+mn-cs"/>
                <a:hlinkClick r:id="rId4"/>
              </a:rPr>
              <a:t>copyright</a:t>
            </a:r>
            <a:r>
              <a:rPr lang="en-US" sz="1200" b="0" i="0" kern="1200" dirty="0" err="1" smtClean="0">
                <a:solidFill>
                  <a:schemeClr val="tx1"/>
                </a:solidFill>
                <a:effectLst/>
                <a:latin typeface="+mn-lt"/>
                <a:ea typeface="+mn-ea"/>
                <a:cs typeface="+mn-cs"/>
              </a:rPr>
              <a:t>and</a:t>
            </a:r>
            <a:r>
              <a:rPr lang="en-US" sz="1200" b="0" i="0" kern="1200" dirty="0" smtClean="0">
                <a:solidFill>
                  <a:schemeClr val="tx1"/>
                </a:solidFill>
                <a:effectLst/>
                <a:latin typeface="+mn-lt"/>
                <a:ea typeface="+mn-ea"/>
                <a:cs typeface="+mn-cs"/>
              </a:rPr>
              <a:t> enable you to modify your copyright terms to best suit your needs.</a:t>
            </a:r>
          </a:p>
          <a:p>
            <a:endParaRPr lang="en-US" dirty="0"/>
          </a:p>
        </p:txBody>
      </p:sp>
      <p:sp>
        <p:nvSpPr>
          <p:cNvPr id="4" name="Slide Number Placeholder 3"/>
          <p:cNvSpPr>
            <a:spLocks noGrp="1"/>
          </p:cNvSpPr>
          <p:nvPr>
            <p:ph type="sldNum" sz="quarter" idx="10"/>
          </p:nvPr>
        </p:nvSpPr>
        <p:spPr/>
        <p:txBody>
          <a:bodyPr/>
          <a:lstStyle/>
          <a:p>
            <a:fld id="{D5EA1990-D596-471C-81A9-9982CE7EBB10}" type="slidenum">
              <a:rPr lang="en-US" smtClean="0"/>
              <a:pPr/>
              <a:t>3</a:t>
            </a:fld>
            <a:endParaRPr lang="en-US"/>
          </a:p>
        </p:txBody>
      </p:sp>
    </p:spTree>
    <p:extLst>
      <p:ext uri="{BB962C8B-B14F-4D97-AF65-F5344CB8AC3E}">
        <p14:creationId xmlns:p14="http://schemas.microsoft.com/office/powerpoint/2010/main" xmlns="" val="4048388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1990-D596-471C-81A9-9982CE7EBB10}" type="slidenum">
              <a:rPr lang="en-US" smtClean="0"/>
              <a:pPr/>
              <a:t>31</a:t>
            </a:fld>
            <a:endParaRPr lang="en-US"/>
          </a:p>
        </p:txBody>
      </p:sp>
    </p:spTree>
    <p:extLst>
      <p:ext uri="{BB962C8B-B14F-4D97-AF65-F5344CB8AC3E}">
        <p14:creationId xmlns:p14="http://schemas.microsoft.com/office/powerpoint/2010/main" xmlns="" val="2941700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1990-D596-471C-81A9-9982CE7EBB10}" type="slidenum">
              <a:rPr lang="en-US" smtClean="0"/>
              <a:pPr/>
              <a:t>32</a:t>
            </a:fld>
            <a:endParaRPr lang="en-US"/>
          </a:p>
        </p:txBody>
      </p:sp>
    </p:spTree>
    <p:extLst>
      <p:ext uri="{BB962C8B-B14F-4D97-AF65-F5344CB8AC3E}">
        <p14:creationId xmlns:p14="http://schemas.microsoft.com/office/powerpoint/2010/main" xmlns="" val="305170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1990-D596-471C-81A9-9982CE7EBB10}" type="slidenum">
              <a:rPr lang="en-US" smtClean="0"/>
              <a:pPr/>
              <a:t>33</a:t>
            </a:fld>
            <a:endParaRPr lang="en-US"/>
          </a:p>
        </p:txBody>
      </p:sp>
    </p:spTree>
    <p:extLst>
      <p:ext uri="{BB962C8B-B14F-4D97-AF65-F5344CB8AC3E}">
        <p14:creationId xmlns:p14="http://schemas.microsoft.com/office/powerpoint/2010/main" xmlns="" val="1086311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Campus Promotion Kit, Webinars, Resources, Repositories, Listserv, Membership, OER Week</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D5EA1990-D596-471C-81A9-9982CE7EBB10}" type="slidenum">
              <a:rPr lang="en-US" smtClean="0"/>
              <a:pPr/>
              <a:t>34</a:t>
            </a:fld>
            <a:endParaRPr lang="en-US"/>
          </a:p>
        </p:txBody>
      </p:sp>
    </p:spTree>
    <p:extLst>
      <p:ext uri="{BB962C8B-B14F-4D97-AF65-F5344CB8AC3E}">
        <p14:creationId xmlns:p14="http://schemas.microsoft.com/office/powerpoint/2010/main" xmlns="" val="1067085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1990-D596-471C-81A9-9982CE7EBB10}" type="slidenum">
              <a:rPr lang="en-US" smtClean="0"/>
              <a:pPr/>
              <a:t>35</a:t>
            </a:fld>
            <a:endParaRPr lang="en-US"/>
          </a:p>
        </p:txBody>
      </p:sp>
    </p:spTree>
    <p:extLst>
      <p:ext uri="{BB962C8B-B14F-4D97-AF65-F5344CB8AC3E}">
        <p14:creationId xmlns:p14="http://schemas.microsoft.com/office/powerpoint/2010/main" xmlns="" val="25709683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1990-D596-471C-81A9-9982CE7EBB10}" type="slidenum">
              <a:rPr lang="en-US" smtClean="0"/>
              <a:pPr/>
              <a:t>36</a:t>
            </a:fld>
            <a:endParaRPr lang="en-US"/>
          </a:p>
        </p:txBody>
      </p:sp>
    </p:spTree>
    <p:extLst>
      <p:ext uri="{BB962C8B-B14F-4D97-AF65-F5344CB8AC3E}">
        <p14:creationId xmlns:p14="http://schemas.microsoft.com/office/powerpoint/2010/main" xmlns="" val="27778112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1990-D596-471C-81A9-9982CE7EBB10}" type="slidenum">
              <a:rPr lang="en-US" smtClean="0"/>
              <a:pPr/>
              <a:t>37</a:t>
            </a:fld>
            <a:endParaRPr lang="en-US"/>
          </a:p>
        </p:txBody>
      </p:sp>
    </p:spTree>
    <p:extLst>
      <p:ext uri="{BB962C8B-B14F-4D97-AF65-F5344CB8AC3E}">
        <p14:creationId xmlns:p14="http://schemas.microsoft.com/office/powerpoint/2010/main" xmlns="" val="335707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87336-F9E9-4D13-94AF-8F80DF92E3D1}" type="slidenum">
              <a:rPr lang="en-US" smtClean="0"/>
              <a:pPr/>
              <a:t>4</a:t>
            </a:fld>
            <a:endParaRPr lang="en-US" dirty="0"/>
          </a:p>
        </p:txBody>
      </p:sp>
    </p:spTree>
    <p:extLst>
      <p:ext uri="{BB962C8B-B14F-4D97-AF65-F5344CB8AC3E}">
        <p14:creationId xmlns:p14="http://schemas.microsoft.com/office/powerpoint/2010/main" xmlns="" val="954019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1990-D596-471C-81A9-9982CE7EBB10}" type="slidenum">
              <a:rPr lang="en-US" smtClean="0"/>
              <a:pPr/>
              <a:t>5</a:t>
            </a:fld>
            <a:endParaRPr lang="en-US"/>
          </a:p>
        </p:txBody>
      </p:sp>
    </p:spTree>
    <p:extLst>
      <p:ext uri="{BB962C8B-B14F-4D97-AF65-F5344CB8AC3E}">
        <p14:creationId xmlns:p14="http://schemas.microsoft.com/office/powerpoint/2010/main" xmlns="" val="2974387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1990-D596-471C-81A9-9982CE7EBB10}" type="slidenum">
              <a:rPr lang="en-US" smtClean="0"/>
              <a:pPr/>
              <a:t>6</a:t>
            </a:fld>
            <a:endParaRPr lang="en-US"/>
          </a:p>
        </p:txBody>
      </p:sp>
    </p:spTree>
    <p:extLst>
      <p:ext uri="{BB962C8B-B14F-4D97-AF65-F5344CB8AC3E}">
        <p14:creationId xmlns:p14="http://schemas.microsoft.com/office/powerpoint/2010/main" xmlns="" val="1967215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Retain=BUILD.  Similar in scope to writing a new text with many collaborators.  </a:t>
            </a:r>
          </a:p>
          <a:p>
            <a:r>
              <a:rPr lang="en-US" dirty="0" smtClean="0"/>
              <a:t>Reuse=This is MY content</a:t>
            </a:r>
          </a:p>
          <a:p>
            <a:r>
              <a:rPr lang="en-US" dirty="0" smtClean="0"/>
              <a:t>Revise=ADAPT.  Similar in scope to moving from tradition to fully online</a:t>
            </a:r>
            <a:r>
              <a:rPr lang="en-US" baseline="0" dirty="0" smtClean="0"/>
              <a:t> delivery. </a:t>
            </a:r>
            <a:r>
              <a:rPr lang="en-US" dirty="0" smtClean="0"/>
              <a:t>This is a starting point for improvement</a:t>
            </a:r>
          </a:p>
          <a:p>
            <a:r>
              <a:rPr lang="en-US" dirty="0" smtClean="0"/>
              <a:t>Remix=This</a:t>
            </a:r>
            <a:r>
              <a:rPr lang="en-US" baseline="0" dirty="0" smtClean="0"/>
              <a:t> is the best collection of material for each concept or outcome</a:t>
            </a:r>
          </a:p>
          <a:p>
            <a:r>
              <a:rPr lang="en-US" baseline="0" dirty="0" smtClean="0"/>
              <a:t>Redistribute=This exists in a community of collaborators</a:t>
            </a:r>
            <a:endParaRPr lang="en-US" dirty="0"/>
          </a:p>
        </p:txBody>
      </p:sp>
      <p:sp>
        <p:nvSpPr>
          <p:cNvPr id="4" name="Slide Number Placeholder 3"/>
          <p:cNvSpPr>
            <a:spLocks noGrp="1"/>
          </p:cNvSpPr>
          <p:nvPr>
            <p:ph type="sldNum" sz="quarter" idx="10"/>
          </p:nvPr>
        </p:nvSpPr>
        <p:spPr/>
        <p:txBody>
          <a:bodyPr/>
          <a:lstStyle/>
          <a:p>
            <a:fld id="{D5EA1990-D596-471C-81A9-9982CE7EBB10}" type="slidenum">
              <a:rPr lang="en-US" smtClean="0"/>
              <a:pPr/>
              <a:t>7</a:t>
            </a:fld>
            <a:endParaRPr lang="en-US"/>
          </a:p>
        </p:txBody>
      </p:sp>
    </p:spTree>
    <p:extLst>
      <p:ext uri="{BB962C8B-B14F-4D97-AF65-F5344CB8AC3E}">
        <p14:creationId xmlns:p14="http://schemas.microsoft.com/office/powerpoint/2010/main" xmlns="" val="390401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OER</a:t>
            </a:r>
            <a:r>
              <a:rPr lang="en-US" baseline="0" dirty="0"/>
              <a:t> enhance academic freedom in several ways.</a:t>
            </a:r>
          </a:p>
          <a:p>
            <a:r>
              <a:rPr lang="en-US" baseline="0" dirty="0">
                <a:latin typeface="Calibri"/>
              </a:rPr>
              <a:t/>
            </a:r>
            <a:br>
              <a:rPr lang="en-US" baseline="0" dirty="0">
                <a:latin typeface="Calibri"/>
              </a:rPr>
            </a:br>
            <a:endParaRPr lang="en-US" baseline="0" dirty="0">
              <a:latin typeface="Calibri"/>
            </a:endParaRPr>
          </a:p>
          <a:p>
            <a:r>
              <a:rPr lang="en-US" baseline="0" dirty="0"/>
              <a:t>Because you are free to choose and use any OER materials you like, without asking for permission.</a:t>
            </a:r>
          </a:p>
          <a:p>
            <a:r>
              <a:rPr lang="en-US" baseline="0" dirty="0">
                <a:latin typeface="Calibri"/>
              </a:rPr>
              <a:t/>
            </a:r>
            <a:br>
              <a:rPr lang="en-US" baseline="0" dirty="0">
                <a:latin typeface="Calibri"/>
              </a:rPr>
            </a:br>
            <a:endParaRPr lang="en-US" baseline="0" dirty="0">
              <a:latin typeface="Calibri"/>
            </a:endParaRPr>
          </a:p>
          <a:p>
            <a:r>
              <a:rPr lang="en-US" dirty="0"/>
              <a:t>------</a:t>
            </a:r>
          </a:p>
          <a:p>
            <a:r>
              <a:rPr lang="en-US" dirty="0">
                <a:latin typeface="Calibri"/>
              </a:rPr>
              <a:t/>
            </a:r>
            <a:br>
              <a:rPr lang="en-US" dirty="0">
                <a:latin typeface="Calibri"/>
              </a:rPr>
            </a:br>
            <a:endParaRPr lang="en-US" dirty="0">
              <a:latin typeface="Calibri"/>
            </a:endParaRPr>
          </a:p>
          <a:p>
            <a:r>
              <a:rPr lang="en-US" b="1" dirty="0"/>
              <a:t>Let’s be honest, </a:t>
            </a:r>
            <a:r>
              <a:rPr lang="en-US" b="1" baseline="0" dirty="0"/>
              <a:t> YOU</a:t>
            </a:r>
            <a:r>
              <a:rPr lang="en-US" b="1" dirty="0"/>
              <a:t> are the best one to make decisions on what is best for the student in your course. It is just that simple.</a:t>
            </a:r>
          </a:p>
          <a:p>
            <a:r>
              <a:rPr lang="en-US" dirty="0">
                <a:latin typeface="Calibri"/>
              </a:rPr>
              <a:t/>
            </a:r>
            <a:br>
              <a:rPr lang="en-US" dirty="0">
                <a:latin typeface="Calibri"/>
              </a:rPr>
            </a:br>
            <a:endParaRPr lang="en-US" dirty="0">
              <a:latin typeface="Calibri"/>
            </a:endParaRPr>
          </a:p>
          <a:p>
            <a:r>
              <a:rPr lang="en-US" dirty="0"/>
              <a:t>Being from Rice we understand</a:t>
            </a:r>
            <a:r>
              <a:rPr lang="en-US" baseline="0" dirty="0"/>
              <a:t> the value of academic freedom and believe that OER should never be mandated.</a:t>
            </a:r>
            <a:endParaRPr lang="en-US" dirty="0"/>
          </a:p>
        </p:txBody>
      </p:sp>
      <p:sp>
        <p:nvSpPr>
          <p:cNvPr id="4" name="Slide Number Placeholder 3"/>
          <p:cNvSpPr>
            <a:spLocks noGrp="1"/>
          </p:cNvSpPr>
          <p:nvPr>
            <p:ph type="sldNum" sz="quarter" idx="10"/>
          </p:nvPr>
        </p:nvSpPr>
        <p:spPr/>
        <p:txBody>
          <a:bodyPr/>
          <a:lstStyle/>
          <a:p>
            <a:fld id="{C208A5D4-720D-854D-ACFE-AD4FE782CD6F}" type="slidenum">
              <a:rPr lang="en-US" smtClean="0"/>
              <a:pPr/>
              <a:t>8</a:t>
            </a:fld>
            <a:endParaRPr lang="en-US"/>
          </a:p>
        </p:txBody>
      </p:sp>
    </p:spTree>
    <p:extLst>
      <p:ext uri="{BB962C8B-B14F-4D97-AF65-F5344CB8AC3E}">
        <p14:creationId xmlns:p14="http://schemas.microsoft.com/office/powerpoint/2010/main" xmlns="" val="3826997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65 percent of students said they didn’t buy a required textbook because it was too expensive</a:t>
            </a:r>
          </a:p>
          <a:p>
            <a:r>
              <a:rPr lang="en-US" dirty="0" smtClean="0"/>
              <a:t>… even as 94 percent of this group expressed concern that it would hurt their grade. </a:t>
            </a:r>
          </a:p>
          <a:p>
            <a:endParaRPr lang="en-US" dirty="0" smtClean="0"/>
          </a:p>
          <a:p>
            <a:r>
              <a:rPr lang="en-US" dirty="0" smtClean="0"/>
              <a:t>Nearly half of all students surveyed said textbook costs affected how many or which classes they would take in a given semester.</a:t>
            </a:r>
            <a:endParaRPr lang="en-US" dirty="0"/>
          </a:p>
        </p:txBody>
      </p:sp>
      <p:sp>
        <p:nvSpPr>
          <p:cNvPr id="4" name="Slide Number Placeholder 3"/>
          <p:cNvSpPr>
            <a:spLocks noGrp="1"/>
          </p:cNvSpPr>
          <p:nvPr>
            <p:ph type="sldNum" sz="quarter" idx="10"/>
          </p:nvPr>
        </p:nvSpPr>
        <p:spPr/>
        <p:txBody>
          <a:bodyPr/>
          <a:lstStyle/>
          <a:p>
            <a:fld id="{92187336-F9E9-4D13-94AF-8F80DF92E3D1}" type="slidenum">
              <a:rPr lang="en-US" smtClean="0"/>
              <a:pPr/>
              <a:t>9</a:t>
            </a:fld>
            <a:endParaRPr lang="en-US" dirty="0"/>
          </a:p>
        </p:txBody>
      </p:sp>
    </p:spTree>
    <p:extLst>
      <p:ext uri="{BB962C8B-B14F-4D97-AF65-F5344CB8AC3E}">
        <p14:creationId xmlns:p14="http://schemas.microsoft.com/office/powerpoint/2010/main" xmlns="" val="968232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428393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107596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1913204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rge Banner: burs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04A4B3-9DAF-4141-83DC-97DD222DFFB4}" type="datetimeFigureOut">
              <a:rPr lang="en-US" smtClean="0"/>
              <a:pPr/>
              <a:t>3/9/2016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D8C1EA-986E-D64C-AA0B-11A66E13F82F}" type="slidenum">
              <a:rPr lang="en-US" smtClean="0"/>
              <a:pPr/>
              <a:t>‹#›</a:t>
            </a:fld>
            <a:endParaRPr lang="en-US" dirty="0"/>
          </a:p>
        </p:txBody>
      </p:sp>
      <p:sp>
        <p:nvSpPr>
          <p:cNvPr id="13" name="Content Placeholder 12"/>
          <p:cNvSpPr>
            <a:spLocks noGrp="1"/>
          </p:cNvSpPr>
          <p:nvPr>
            <p:ph sz="quarter" idx="13"/>
          </p:nvPr>
        </p:nvSpPr>
        <p:spPr>
          <a:xfrm>
            <a:off x="685800" y="2514600"/>
            <a:ext cx="7772400"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4"/>
          </p:nvPr>
        </p:nvSpPr>
        <p:spPr>
          <a:xfrm>
            <a:off x="0" y="381000"/>
            <a:ext cx="6858000" cy="381000"/>
          </a:xfrm>
        </p:spPr>
        <p:txBody>
          <a:bodyPr/>
          <a:lstStyle>
            <a:lvl1pPr>
              <a:buNone/>
              <a:defRPr sz="280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xmlns="" val="1187485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075968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sz="3200" b="0" i="0">
                <a:latin typeface="Helvetica Neue Light"/>
                <a:cs typeface="Helvetica Neue Light"/>
              </a:defRPr>
            </a:lvl1pPr>
          </a:lstStyle>
          <a:p>
            <a:r>
              <a:rPr lang="en-US" dirty="0" smtClean="0"/>
              <a:t>Click to edit Master title style</a:t>
            </a:r>
            <a:endParaRPr lang="en-US" dirty="0"/>
          </a:p>
        </p:txBody>
      </p:sp>
      <p:sp>
        <p:nvSpPr>
          <p:cNvPr id="3" name="Rectangle 2"/>
          <p:cNvSpPr/>
          <p:nvPr userDrawn="1"/>
        </p:nvSpPr>
        <p:spPr>
          <a:xfrm>
            <a:off x="-37352" y="6479583"/>
            <a:ext cx="9281732" cy="396821"/>
          </a:xfrm>
          <a:prstGeom prst="rect">
            <a:avLst/>
          </a:prstGeom>
          <a:solidFill>
            <a:srgbClr val="1615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90123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ormAutofit/>
          </a:bodyPr>
          <a:lstStyle>
            <a:lvl1pPr algn="l">
              <a:defRPr sz="4200" b="0" i="0">
                <a:latin typeface="Helvetica Neue Light"/>
                <a:cs typeface="Helvetica Neue Light"/>
              </a:defRPr>
            </a:lvl1pPr>
          </a:lstStyle>
          <a:p>
            <a:r>
              <a:rPr lang="en-US" dirty="0" smtClean="0"/>
              <a:t>Click to edit Master title style</a:t>
            </a:r>
            <a:endParaRPr lang="en-US" dirty="0"/>
          </a:p>
        </p:txBody>
      </p:sp>
      <p:sp>
        <p:nvSpPr>
          <p:cNvPr id="6" name="Content Placeholder 2"/>
          <p:cNvSpPr>
            <a:spLocks noGrp="1"/>
          </p:cNvSpPr>
          <p:nvPr>
            <p:ph idx="1"/>
          </p:nvPr>
        </p:nvSpPr>
        <p:spPr>
          <a:xfrm>
            <a:off x="457200" y="1600200"/>
            <a:ext cx="8229600" cy="4525963"/>
          </a:xfrm>
          <a:prstGeom prst="rect">
            <a:avLst/>
          </a:prstGeom>
        </p:spPr>
        <p:txBody>
          <a:bodyPr/>
          <a:lstStyle>
            <a:lvl1pPr>
              <a:defRPr b="0" i="0">
                <a:latin typeface="Helvetica Neue Light"/>
                <a:cs typeface="Helvetica Neue Light"/>
              </a:defRPr>
            </a:lvl1pPr>
            <a:lvl2pPr marL="742950" indent="-285750">
              <a:buSzPct val="75000"/>
              <a:buFont typeface="Wingdings" charset="2"/>
              <a:buChar char="§"/>
              <a:defRPr b="0" i="0">
                <a:latin typeface="Helvetica Neue Light"/>
                <a:cs typeface="Helvetica Neue Light"/>
              </a:defRPr>
            </a:lvl2pPr>
            <a:lvl3pPr>
              <a:defRPr b="0" i="0">
                <a:latin typeface="Helvetica Neue Light"/>
                <a:cs typeface="Helvetica Neue Light"/>
              </a:defRPr>
            </a:lvl3pPr>
            <a:lvl4pPr>
              <a:defRPr b="0" i="0">
                <a:latin typeface="Helvetica Neue Light"/>
                <a:cs typeface="Helvetica Neue Light"/>
              </a:defRPr>
            </a:lvl4pPr>
            <a:lvl5pPr>
              <a:defRPr b="0" i="0">
                <a:latin typeface="Helvetica Neue Light"/>
                <a:cs typeface="Helvetica Neue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7352" y="6479583"/>
            <a:ext cx="9281732" cy="396821"/>
          </a:xfrm>
          <a:prstGeom prst="rect">
            <a:avLst/>
          </a:prstGeom>
          <a:solidFill>
            <a:srgbClr val="1615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48224" y="1506830"/>
            <a:ext cx="8238576" cy="0"/>
          </a:xfrm>
          <a:prstGeom prst="line">
            <a:avLst/>
          </a:prstGeom>
          <a:ln w="127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46465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BD099284-CA98-4CDE-8E60-F1A94356C213}" type="datetimeFigureOut">
              <a:rPr lang="en-US" smtClean="0"/>
              <a:pPr/>
              <a:t>3/9/2016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3912779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2526207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532658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099284-CA98-4CDE-8E60-F1A94356C213}" type="datetimeFigureOut">
              <a:rPr lang="en-US" smtClean="0"/>
              <a:pPr/>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605182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197947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099284-CA98-4CDE-8E60-F1A94356C213}" type="datetimeFigureOut">
              <a:rPr lang="en-US" smtClean="0"/>
              <a:pPr/>
              <a:t>3/9/2016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3701454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099284-CA98-4CDE-8E60-F1A94356C213}" type="datetimeFigureOut">
              <a:rPr lang="en-US" smtClean="0"/>
              <a:pPr/>
              <a:t>3/9/2016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744335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99284-CA98-4CDE-8E60-F1A94356C213}" type="datetimeFigureOut">
              <a:rPr lang="en-US" smtClean="0"/>
              <a:pPr/>
              <a:t>3/9/2016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4269710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BD099284-CA98-4CDE-8E60-F1A94356C213}" type="datetimeFigureOut">
              <a:rPr lang="en-US" smtClean="0"/>
              <a:pPr/>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2633570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20000"/>
              <a:lumOff val="8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BD099284-CA98-4CDE-8E60-F1A94356C213}" type="datetimeFigureOut">
              <a:rPr lang="en-US" smtClean="0"/>
              <a:pPr/>
              <a:t>3/9/2016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2580686538"/>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605413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3538537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ormAutofit/>
          </a:bodyPr>
          <a:lstStyle>
            <a:lvl1pPr algn="l">
              <a:defRPr sz="4200" b="0" i="0">
                <a:latin typeface="Helvetica Neue Light"/>
                <a:cs typeface="Helvetica Neue Light"/>
              </a:defRPr>
            </a:lvl1pPr>
          </a:lstStyle>
          <a:p>
            <a:r>
              <a:rPr lang="en-US" dirty="0" smtClean="0"/>
              <a:t>Click to edit Master title style</a:t>
            </a:r>
            <a:endParaRPr lang="en-US" dirty="0"/>
          </a:p>
        </p:txBody>
      </p:sp>
      <p:sp>
        <p:nvSpPr>
          <p:cNvPr id="6" name="Content Placeholder 2"/>
          <p:cNvSpPr>
            <a:spLocks noGrp="1"/>
          </p:cNvSpPr>
          <p:nvPr>
            <p:ph idx="1"/>
          </p:nvPr>
        </p:nvSpPr>
        <p:spPr>
          <a:xfrm>
            <a:off x="457200" y="1600200"/>
            <a:ext cx="8229600" cy="4525963"/>
          </a:xfrm>
          <a:prstGeom prst="rect">
            <a:avLst/>
          </a:prstGeom>
        </p:spPr>
        <p:txBody>
          <a:bodyPr/>
          <a:lstStyle>
            <a:lvl1pPr>
              <a:defRPr b="0" i="0">
                <a:latin typeface="Helvetica Neue Light"/>
                <a:cs typeface="Helvetica Neue Light"/>
              </a:defRPr>
            </a:lvl1pPr>
            <a:lvl2pPr marL="742950" indent="-285750">
              <a:buSzPct val="75000"/>
              <a:buFont typeface="Wingdings" charset="2"/>
              <a:buChar char="§"/>
              <a:defRPr b="0" i="0">
                <a:latin typeface="Helvetica Neue Light"/>
                <a:cs typeface="Helvetica Neue Light"/>
              </a:defRPr>
            </a:lvl2pPr>
            <a:lvl3pPr>
              <a:defRPr b="0" i="0">
                <a:latin typeface="Helvetica Neue Light"/>
                <a:cs typeface="Helvetica Neue Light"/>
              </a:defRPr>
            </a:lvl3pPr>
            <a:lvl4pPr>
              <a:defRPr b="0" i="0">
                <a:latin typeface="Helvetica Neue Light"/>
                <a:cs typeface="Helvetica Neue Light"/>
              </a:defRPr>
            </a:lvl4pPr>
            <a:lvl5pPr>
              <a:defRPr b="0" i="0">
                <a:latin typeface="Helvetica Neue Light"/>
                <a:cs typeface="Helvetica Neue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7352" y="6479583"/>
            <a:ext cx="9281732" cy="396821"/>
          </a:xfrm>
          <a:prstGeom prst="rect">
            <a:avLst/>
          </a:prstGeom>
          <a:solidFill>
            <a:srgbClr val="1615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48224" y="1506830"/>
            <a:ext cx="8238576" cy="0"/>
          </a:xfrm>
          <a:prstGeom prst="line">
            <a:avLst/>
          </a:prstGeom>
          <a:ln w="127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47388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BD099284-CA98-4CDE-8E60-F1A94356C213}" type="datetimeFigureOut">
              <a:rPr lang="en-US" smtClean="0"/>
              <a:pPr/>
              <a:t>3/9/2016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595083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219713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9796968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2551577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099284-CA98-4CDE-8E60-F1A94356C213}" type="datetimeFigureOut">
              <a:rPr lang="en-US" smtClean="0"/>
              <a:pPr/>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1783272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099284-CA98-4CDE-8E60-F1A94356C213}" type="datetimeFigureOut">
              <a:rPr lang="en-US" smtClean="0"/>
              <a:pPr/>
              <a:t>3/9/2016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35572386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099284-CA98-4CDE-8E60-F1A94356C213}" type="datetimeFigureOut">
              <a:rPr lang="en-US" smtClean="0"/>
              <a:pPr/>
              <a:t>3/9/2016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2557627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99284-CA98-4CDE-8E60-F1A94356C213}" type="datetimeFigureOut">
              <a:rPr lang="en-US" smtClean="0"/>
              <a:pPr/>
              <a:t>3/9/2016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4285588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BD099284-CA98-4CDE-8E60-F1A94356C213}" type="datetimeFigureOut">
              <a:rPr lang="en-US" smtClean="0"/>
              <a:pPr/>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36172012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BD099284-CA98-4CDE-8E60-F1A94356C213}" type="datetimeFigureOut">
              <a:rPr lang="en-US" smtClean="0"/>
              <a:pPr/>
              <a:t>3/9/2016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297703237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3316932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35622137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ormAutofit/>
          </a:bodyPr>
          <a:lstStyle>
            <a:lvl1pPr algn="l">
              <a:defRPr sz="4200" b="0" i="0">
                <a:latin typeface="Helvetica Neue Light"/>
                <a:cs typeface="Helvetica Neue Light"/>
              </a:defRPr>
            </a:lvl1pPr>
          </a:lstStyle>
          <a:p>
            <a:r>
              <a:rPr lang="en-US" dirty="0" smtClean="0"/>
              <a:t>Click to edit Master title style</a:t>
            </a:r>
            <a:endParaRPr lang="en-US" dirty="0"/>
          </a:p>
        </p:txBody>
      </p:sp>
      <p:sp>
        <p:nvSpPr>
          <p:cNvPr id="6" name="Content Placeholder 2"/>
          <p:cNvSpPr>
            <a:spLocks noGrp="1"/>
          </p:cNvSpPr>
          <p:nvPr>
            <p:ph idx="1"/>
          </p:nvPr>
        </p:nvSpPr>
        <p:spPr>
          <a:xfrm>
            <a:off x="457200" y="1600200"/>
            <a:ext cx="8229600" cy="4525963"/>
          </a:xfrm>
          <a:prstGeom prst="rect">
            <a:avLst/>
          </a:prstGeom>
        </p:spPr>
        <p:txBody>
          <a:bodyPr/>
          <a:lstStyle>
            <a:lvl1pPr>
              <a:defRPr b="0" i="0">
                <a:latin typeface="Helvetica Neue Light"/>
                <a:cs typeface="Helvetica Neue Light"/>
              </a:defRPr>
            </a:lvl1pPr>
            <a:lvl2pPr marL="742950" indent="-285750">
              <a:buSzPct val="75000"/>
              <a:buFont typeface="Wingdings" charset="2"/>
              <a:buChar char="§"/>
              <a:defRPr b="0" i="0">
                <a:latin typeface="Helvetica Neue Light"/>
                <a:cs typeface="Helvetica Neue Light"/>
              </a:defRPr>
            </a:lvl2pPr>
            <a:lvl3pPr>
              <a:defRPr b="0" i="0">
                <a:latin typeface="Helvetica Neue Light"/>
                <a:cs typeface="Helvetica Neue Light"/>
              </a:defRPr>
            </a:lvl3pPr>
            <a:lvl4pPr>
              <a:defRPr b="0" i="0">
                <a:latin typeface="Helvetica Neue Light"/>
                <a:cs typeface="Helvetica Neue Light"/>
              </a:defRPr>
            </a:lvl4pPr>
            <a:lvl5pPr>
              <a:defRPr b="0" i="0">
                <a:latin typeface="Helvetica Neue Light"/>
                <a:cs typeface="Helvetica Neue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7352" y="6479583"/>
            <a:ext cx="9281732" cy="396821"/>
          </a:xfrm>
          <a:prstGeom prst="rect">
            <a:avLst/>
          </a:prstGeom>
          <a:solidFill>
            <a:srgbClr val="1615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48224" y="1506830"/>
            <a:ext cx="8238576" cy="0"/>
          </a:xfrm>
          <a:prstGeom prst="line">
            <a:avLst/>
          </a:prstGeom>
          <a:ln w="127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02745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099284-CA98-4CDE-8E60-F1A94356C213}" type="datetimeFigureOut">
              <a:rPr lang="en-US" smtClean="0"/>
              <a:pPr/>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3344296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BD099284-CA98-4CDE-8E60-F1A94356C213}" type="datetimeFigureOut">
              <a:rPr lang="en-US" smtClean="0"/>
              <a:pPr/>
              <a:t>3/9/2016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38586960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35002023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1339767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099284-CA98-4CDE-8E60-F1A94356C213}" type="datetimeFigureOut">
              <a:rPr lang="en-US" smtClean="0"/>
              <a:pPr/>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8077240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099284-CA98-4CDE-8E60-F1A94356C213}" type="datetimeFigureOut">
              <a:rPr lang="en-US" smtClean="0"/>
              <a:pPr/>
              <a:t>3/9/2016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42743451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099284-CA98-4CDE-8E60-F1A94356C213}" type="datetimeFigureOut">
              <a:rPr lang="en-US" smtClean="0"/>
              <a:pPr/>
              <a:t>3/9/2016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21926647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99284-CA98-4CDE-8E60-F1A94356C213}" type="datetimeFigureOut">
              <a:rPr lang="en-US" smtClean="0"/>
              <a:pPr/>
              <a:t>3/9/2016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1924373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BD099284-CA98-4CDE-8E60-F1A94356C213}" type="datetimeFigureOut">
              <a:rPr lang="en-US" smtClean="0"/>
              <a:pPr/>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23396260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20000"/>
              <a:lumOff val="8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BD099284-CA98-4CDE-8E60-F1A94356C213}" type="datetimeFigureOut">
              <a:rPr lang="en-US" smtClean="0"/>
              <a:pPr/>
              <a:t>3/9/2016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463741402"/>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444845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099284-CA98-4CDE-8E60-F1A94356C213}" type="datetimeFigureOut">
              <a:rPr lang="en-US" smtClean="0"/>
              <a:pPr/>
              <a:t>3/9/2016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2615560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24226335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ormAutofit/>
          </a:bodyPr>
          <a:lstStyle>
            <a:lvl1pPr algn="l">
              <a:defRPr sz="4200" b="0" i="0">
                <a:latin typeface="Helvetica Neue Light"/>
                <a:cs typeface="Helvetica Neue Light"/>
              </a:defRPr>
            </a:lvl1pPr>
          </a:lstStyle>
          <a:p>
            <a:r>
              <a:rPr lang="en-US" dirty="0" smtClean="0"/>
              <a:t>Click to edit Master title style</a:t>
            </a:r>
            <a:endParaRPr lang="en-US" dirty="0"/>
          </a:p>
        </p:txBody>
      </p:sp>
      <p:sp>
        <p:nvSpPr>
          <p:cNvPr id="6" name="Content Placeholder 2"/>
          <p:cNvSpPr>
            <a:spLocks noGrp="1"/>
          </p:cNvSpPr>
          <p:nvPr>
            <p:ph idx="1"/>
          </p:nvPr>
        </p:nvSpPr>
        <p:spPr>
          <a:xfrm>
            <a:off x="457200" y="1600200"/>
            <a:ext cx="8229600" cy="4525963"/>
          </a:xfrm>
          <a:prstGeom prst="rect">
            <a:avLst/>
          </a:prstGeom>
        </p:spPr>
        <p:txBody>
          <a:bodyPr/>
          <a:lstStyle>
            <a:lvl1pPr>
              <a:defRPr b="0" i="0">
                <a:latin typeface="Helvetica Neue Light"/>
                <a:cs typeface="Helvetica Neue Light"/>
              </a:defRPr>
            </a:lvl1pPr>
            <a:lvl2pPr marL="742950" indent="-285750">
              <a:buSzPct val="75000"/>
              <a:buFont typeface="Wingdings" charset="2"/>
              <a:buChar char="§"/>
              <a:defRPr b="0" i="0">
                <a:latin typeface="Helvetica Neue Light"/>
                <a:cs typeface="Helvetica Neue Light"/>
              </a:defRPr>
            </a:lvl2pPr>
            <a:lvl3pPr>
              <a:defRPr b="0" i="0">
                <a:latin typeface="Helvetica Neue Light"/>
                <a:cs typeface="Helvetica Neue Light"/>
              </a:defRPr>
            </a:lvl3pPr>
            <a:lvl4pPr>
              <a:defRPr b="0" i="0">
                <a:latin typeface="Helvetica Neue Light"/>
                <a:cs typeface="Helvetica Neue Light"/>
              </a:defRPr>
            </a:lvl4pPr>
            <a:lvl5pPr>
              <a:defRPr b="0" i="0">
                <a:latin typeface="Helvetica Neue Light"/>
                <a:cs typeface="Helvetica Neue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7352" y="6479583"/>
            <a:ext cx="9281732" cy="396821"/>
          </a:xfrm>
          <a:prstGeom prst="rect">
            <a:avLst/>
          </a:prstGeom>
          <a:solidFill>
            <a:srgbClr val="1615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48224" y="1506830"/>
            <a:ext cx="8238576" cy="0"/>
          </a:xfrm>
          <a:prstGeom prst="line">
            <a:avLst/>
          </a:prstGeom>
          <a:ln w="127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239735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9127942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29447721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42007519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099284-CA98-4CDE-8E60-F1A94356C213}" type="datetimeFigureOut">
              <a:rPr lang="en-US" smtClean="0"/>
              <a:pPr/>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16370670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099284-CA98-4CDE-8E60-F1A94356C213}" type="datetimeFigureOut">
              <a:rPr lang="en-US" smtClean="0"/>
              <a:pPr/>
              <a:t>3/9/2016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28691823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099284-CA98-4CDE-8E60-F1A94356C213}" type="datetimeFigureOut">
              <a:rPr lang="en-US" smtClean="0"/>
              <a:pPr/>
              <a:t>3/9/2016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27271443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99284-CA98-4CDE-8E60-F1A94356C213}" type="datetimeFigureOut">
              <a:rPr lang="en-US" smtClean="0"/>
              <a:pPr/>
              <a:t>3/9/2016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5144504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099284-CA98-4CDE-8E60-F1A94356C213}" type="datetimeFigureOut">
              <a:rPr lang="en-US" smtClean="0"/>
              <a:pPr/>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95724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099284-CA98-4CDE-8E60-F1A94356C213}" type="datetimeFigureOut">
              <a:rPr lang="en-US" smtClean="0"/>
              <a:pPr/>
              <a:t>3/9/2016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34071882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099284-CA98-4CDE-8E60-F1A94356C213}" type="datetimeFigureOut">
              <a:rPr lang="en-US" smtClean="0"/>
              <a:pPr/>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16644759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27849494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5474291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19038280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9384472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3843667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26124691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099284-CA98-4CDE-8E60-F1A94356C213}"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377071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99284-CA98-4CDE-8E60-F1A94356C213}" type="datetimeFigureOut">
              <a:rPr lang="en-US" smtClean="0"/>
              <a:pPr/>
              <a:t>3/9/2016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333666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099284-CA98-4CDE-8E60-F1A94356C213}" type="datetimeFigureOut">
              <a:rPr lang="en-US" smtClean="0"/>
              <a:pPr/>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72844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099284-CA98-4CDE-8E60-F1A94356C213}" type="datetimeFigureOut">
              <a:rPr lang="en-US" smtClean="0"/>
              <a:pPr/>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2861890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5.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D099284-CA98-4CDE-8E60-F1A94356C213}" type="datetimeFigureOut">
              <a:rPr lang="en-US" smtClean="0"/>
              <a:pPr/>
              <a:t>3/9/2016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159072986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8" r:id="rId13"/>
    <p:sldLayoutId id="2147483849" r:id="rId14"/>
    <p:sldLayoutId id="2147483850"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BD099284-CA98-4CDE-8E60-F1A94356C213}" type="datetimeFigureOut">
              <a:rPr lang="en-US" smtClean="0"/>
              <a:pPr/>
              <a:t>3/9/2016</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3905623553"/>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BD099284-CA98-4CDE-8E60-F1A94356C213}" type="datetimeFigureOut">
              <a:rPr lang="en-US" smtClean="0"/>
              <a:pPr/>
              <a:t>3/9/2016</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4179242629"/>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BD099284-CA98-4CDE-8E60-F1A94356C213}" type="datetimeFigureOut">
              <a:rPr lang="en-US" smtClean="0"/>
              <a:pPr/>
              <a:t>3/9/2016</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2910865943"/>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099284-CA98-4CDE-8E60-F1A94356C213}" type="datetimeFigureOut">
              <a:rPr lang="en-US" smtClean="0"/>
              <a:pPr/>
              <a:t>3/9/2016</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D2C2D41-6722-4EBA-865C-F01615E66804}" type="slidenum">
              <a:rPr lang="en-US" smtClean="0"/>
              <a:pPr/>
              <a:t>‹#›</a:t>
            </a:fld>
            <a:endParaRPr lang="en-US"/>
          </a:p>
        </p:txBody>
      </p:sp>
    </p:spTree>
    <p:extLst>
      <p:ext uri="{BB962C8B-B14F-4D97-AF65-F5344CB8AC3E}">
        <p14:creationId xmlns:p14="http://schemas.microsoft.com/office/powerpoint/2010/main" xmlns="" val="2285824916"/>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 id="2147484303" r:id="rId12"/>
    <p:sldLayoutId id="2147484304" r:id="rId13"/>
    <p:sldLayoutId id="2147484305" r:id="rId14"/>
    <p:sldLayoutId id="2147484306" r:id="rId15"/>
    <p:sldLayoutId id="214748430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hyperlink" Target="http://www.studentpirgs.org/news/sp/student-group-releases-new-report-textbook-prices"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lumenlearning.com/success-story-tidewater/"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oerconsortium.org/cccoer-webinar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oerconsortium.or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lib.umn.edu/scholcom/textbooks-and-teaching-material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sbctc.edu/general/documents/OpenCourseLibrary_FINAL_04302013.pdf" TargetMode="External"/><Relationship Id="rId4" Type="http://schemas.openxmlformats.org/officeDocument/2006/relationships/hyperlink" Target="http://lumenlearning.com/success-story-tidewat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iuedwardsville.tumblr.com/post/97728909421/siue-faculty-and-students-test-open-educational" TargetMode="External"/><Relationship Id="rId4" Type="http://schemas.openxmlformats.org/officeDocument/2006/relationships/hyperlink" Target="http://creativecommons.org/tag/illinoi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oeconsortium.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hyperlink" Target="http://oerconsortium.or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openwa.org/faq"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stateof.creativecommons.org/2015/" TargetMode="External"/><Relationship Id="rId4" Type="http://schemas.openxmlformats.org/officeDocument/2006/relationships/hyperlink" Target="https://campustechnology.com/articles/2015/11/10/major-study-finds-oer-students-do-just-as-well-or-better.aspx"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openwa.org/module-1/"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p2pu.org/en/courses/140/intro-to-openness-in-education/"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p2pu.org/en/courses/140/intro-to-openness-in-education/" TargetMode="External"/><Relationship Id="rId3" Type="http://schemas.openxmlformats.org/officeDocument/2006/relationships/hyperlink" Target="http://thepowerofopen.org/" TargetMode="External"/><Relationship Id="rId7" Type="http://schemas.openxmlformats.org/officeDocument/2006/relationships/hyperlink" Target="http://mitpress.mit.edu/books/opening-education"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hyperlink" Target="http://creativecommons.org/education" TargetMode="External"/><Relationship Id="rId5" Type="http://schemas.openxmlformats.org/officeDocument/2006/relationships/hyperlink" Target="http://www.educause.edu/library/resources/chapter-6-why-openness-education" TargetMode="External"/><Relationship Id="rId4" Type="http://schemas.openxmlformats.org/officeDocument/2006/relationships/hyperlink" Target="http://www.americanprogress.org/issues/labor/news/2012/02/07/11167/dramatically-bringing-down-the-cost-of-education-with-oer/" TargetMode="External"/><Relationship Id="rId9" Type="http://schemas.openxmlformats.org/officeDocument/2006/relationships/hyperlink" Target="http://wikieducator.org/Open_content_licensing_for_educators/Hom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Getting Started with Open Education Resources</a:t>
            </a:r>
            <a:endParaRPr lang="en-US" dirty="0"/>
          </a:p>
        </p:txBody>
      </p:sp>
      <p:sp>
        <p:nvSpPr>
          <p:cNvPr id="3" name="Subtitle 2"/>
          <p:cNvSpPr>
            <a:spLocks noGrp="1"/>
          </p:cNvSpPr>
          <p:nvPr>
            <p:ph type="subTitle" idx="1"/>
          </p:nvPr>
        </p:nvSpPr>
        <p:spPr/>
        <p:txBody>
          <a:bodyPr/>
          <a:lstStyle/>
          <a:p>
            <a:r>
              <a:rPr lang="en-US" dirty="0" smtClean="0"/>
              <a:t>Presentation at Chicago State </a:t>
            </a:r>
            <a:r>
              <a:rPr lang="en-US" smtClean="0"/>
              <a:t>University 3-9-16</a:t>
            </a:r>
            <a:endParaRPr lang="en-US" dirty="0" smtClean="0"/>
          </a:p>
          <a:p>
            <a:r>
              <a:rPr lang="en-US" dirty="0" smtClean="0"/>
              <a:t>Dr. Page Wolf, College of Lake County</a:t>
            </a:r>
            <a:endParaRPr lang="en-US" dirty="0"/>
          </a:p>
        </p:txBody>
      </p:sp>
      <p:pic>
        <p:nvPicPr>
          <p:cNvPr id="4" name="Picture 2" descr="http://clcweb.clcillinois.edu/depts/pub/Brand/assets/images/CLC_Horiz_RGB_NoTaglin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7334" y="5899855"/>
            <a:ext cx="2376502" cy="6481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3912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fontScale="85000" lnSpcReduction="20000"/>
          </a:bodyPr>
          <a:lstStyle/>
          <a:p>
            <a:endParaRPr lang="en-US"/>
          </a:p>
        </p:txBody>
      </p:sp>
      <p:sp>
        <p:nvSpPr>
          <p:cNvPr id="8" name="Rectangle 7"/>
          <p:cNvSpPr/>
          <p:nvPr/>
        </p:nvSpPr>
        <p:spPr>
          <a:xfrm>
            <a:off x="5540992" y="6444860"/>
            <a:ext cx="3311348" cy="276999"/>
          </a:xfrm>
          <a:prstGeom prst="rect">
            <a:avLst/>
          </a:prstGeom>
        </p:spPr>
        <p:txBody>
          <a:bodyPr wrap="none">
            <a:spAutoFit/>
          </a:bodyPr>
          <a:lstStyle/>
          <a:p>
            <a:r>
              <a:rPr lang="en-US" baseline="30000" dirty="0"/>
              <a:t>Source http://</a:t>
            </a:r>
            <a:r>
              <a:rPr lang="en-US" baseline="30000" dirty="0" err="1"/>
              <a:t>www.gao.gov</a:t>
            </a:r>
            <a:r>
              <a:rPr lang="en-US" baseline="30000" dirty="0"/>
              <a:t>/products/GAO-13-368</a:t>
            </a:r>
            <a:endParaRPr lang="en-US" dirty="0"/>
          </a:p>
        </p:txBody>
      </p:sp>
      <p:pic>
        <p:nvPicPr>
          <p:cNvPr id="5" name="Picture 4"/>
          <p:cNvPicPr>
            <a:picLocks noChangeAspect="1"/>
          </p:cNvPicPr>
          <p:nvPr/>
        </p:nvPicPr>
        <p:blipFill>
          <a:blip r:embed="rId3"/>
          <a:stretch>
            <a:fillRect/>
          </a:stretch>
        </p:blipFill>
        <p:spPr>
          <a:xfrm>
            <a:off x="823552" y="429996"/>
            <a:ext cx="7496896" cy="5521907"/>
          </a:xfrm>
          <a:prstGeom prst="rect">
            <a:avLst/>
          </a:prstGeom>
        </p:spPr>
      </p:pic>
    </p:spTree>
    <p:extLst>
      <p:ext uri="{BB962C8B-B14F-4D97-AF65-F5344CB8AC3E}">
        <p14:creationId xmlns:p14="http://schemas.microsoft.com/office/powerpoint/2010/main" xmlns="" val="3759123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tif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2513" y="1270001"/>
            <a:ext cx="7090939" cy="4635500"/>
          </a:xfrm>
          <a:prstGeom prst="rect">
            <a:avLst/>
          </a:prstGeom>
        </p:spPr>
      </p:pic>
      <p:sp>
        <p:nvSpPr>
          <p:cNvPr id="7" name="TextBox 6"/>
          <p:cNvSpPr txBox="1"/>
          <p:nvPr/>
        </p:nvSpPr>
        <p:spPr>
          <a:xfrm>
            <a:off x="6083300" y="622300"/>
            <a:ext cx="2625137" cy="1015663"/>
          </a:xfrm>
          <a:prstGeom prst="rect">
            <a:avLst/>
          </a:prstGeom>
          <a:noFill/>
        </p:spPr>
        <p:txBody>
          <a:bodyPr wrap="square" rtlCol="0">
            <a:spAutoFit/>
          </a:bodyPr>
          <a:lstStyle/>
          <a:p>
            <a:r>
              <a:rPr lang="en-US" sz="2000" b="1" dirty="0" smtClean="0">
                <a:latin typeface="Gotham Book"/>
                <a:cs typeface="Gotham Book"/>
              </a:rPr>
              <a:t>Expand availability and discoverability of OER</a:t>
            </a:r>
            <a:endParaRPr lang="en-US" sz="2000" b="1" dirty="0">
              <a:latin typeface="Gotham Book"/>
              <a:cs typeface="Gotham Book"/>
            </a:endParaRPr>
          </a:p>
        </p:txBody>
      </p:sp>
      <p:sp>
        <p:nvSpPr>
          <p:cNvPr id="9" name="TextBox 8"/>
          <p:cNvSpPr txBox="1"/>
          <p:nvPr/>
        </p:nvSpPr>
        <p:spPr>
          <a:xfrm>
            <a:off x="5880100" y="4775538"/>
            <a:ext cx="3083514" cy="1015663"/>
          </a:xfrm>
          <a:prstGeom prst="rect">
            <a:avLst/>
          </a:prstGeom>
          <a:noFill/>
        </p:spPr>
        <p:txBody>
          <a:bodyPr wrap="square" rtlCol="0">
            <a:spAutoFit/>
          </a:bodyPr>
          <a:lstStyle/>
          <a:p>
            <a:r>
              <a:rPr lang="en-US" sz="2000" b="1" dirty="0" smtClean="0">
                <a:latin typeface="Gotham Book"/>
                <a:cs typeface="Gotham Book"/>
              </a:rPr>
              <a:t>Expand adoption, adaptation and building of OER</a:t>
            </a:r>
            <a:endParaRPr lang="en-US" b="1" dirty="0">
              <a:latin typeface="Gotham Book"/>
              <a:cs typeface="Gotham Book"/>
            </a:endParaRPr>
          </a:p>
        </p:txBody>
      </p:sp>
      <p:cxnSp>
        <p:nvCxnSpPr>
          <p:cNvPr id="11" name="Straight Arrow Connector 10"/>
          <p:cNvCxnSpPr/>
          <p:nvPr/>
        </p:nvCxnSpPr>
        <p:spPr>
          <a:xfrm flipH="1">
            <a:off x="6197600" y="1637963"/>
            <a:ext cx="1043152" cy="838537"/>
          </a:xfrm>
          <a:prstGeom prst="straightConnector1">
            <a:avLst/>
          </a:prstGeom>
          <a:ln w="5715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4394200" y="5295900"/>
            <a:ext cx="1485900" cy="152400"/>
          </a:xfrm>
          <a:prstGeom prst="straightConnector1">
            <a:avLst/>
          </a:prstGeom>
          <a:ln w="5715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079066" y="6419334"/>
            <a:ext cx="2839239" cy="369332"/>
          </a:xfrm>
          <a:prstGeom prst="rect">
            <a:avLst/>
          </a:prstGeom>
          <a:noFill/>
        </p:spPr>
        <p:txBody>
          <a:bodyPr wrap="none" rtlCol="0">
            <a:spAutoFit/>
          </a:bodyPr>
          <a:lstStyle/>
          <a:p>
            <a:r>
              <a:rPr lang="en-US" dirty="0" smtClean="0"/>
              <a:t>Nicole Allen, SPARC: CC BY</a:t>
            </a:r>
          </a:p>
        </p:txBody>
      </p:sp>
    </p:spTree>
    <p:extLst>
      <p:ext uri="{BB962C8B-B14F-4D97-AF65-F5344CB8AC3E}">
        <p14:creationId xmlns:p14="http://schemas.microsoft.com/office/powerpoint/2010/main" xmlns="" val="614150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21727"/>
            <a:ext cx="6685643" cy="2783117"/>
          </a:xfrm>
          <a:prstGeom prst="rect">
            <a:avLst/>
          </a:prstGeom>
          <a:solidFill>
            <a:srgbClr val="619B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Openstax vertical logo.ai"/>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05693" y="3450155"/>
            <a:ext cx="4138307" cy="2949977"/>
          </a:xfrm>
          <a:prstGeom prst="rect">
            <a:avLst/>
          </a:prstGeom>
        </p:spPr>
      </p:pic>
      <p:sp>
        <p:nvSpPr>
          <p:cNvPr id="5" name="TextBox 4"/>
          <p:cNvSpPr txBox="1"/>
          <p:nvPr/>
        </p:nvSpPr>
        <p:spPr>
          <a:xfrm>
            <a:off x="0" y="450254"/>
            <a:ext cx="7599369" cy="2431435"/>
          </a:xfrm>
          <a:prstGeom prst="rect">
            <a:avLst/>
          </a:prstGeom>
          <a:noFill/>
        </p:spPr>
        <p:txBody>
          <a:bodyPr wrap="square" rtlCol="0">
            <a:spAutoFit/>
          </a:bodyPr>
          <a:lstStyle/>
          <a:p>
            <a:r>
              <a:rPr lang="en-US" sz="7600" dirty="0" smtClean="0">
                <a:solidFill>
                  <a:schemeClr val="bg1"/>
                </a:solidFill>
                <a:latin typeface="Avenir Heavy"/>
                <a:cs typeface="Avenir Heavy"/>
              </a:rPr>
              <a:t>$30 MILLION+ SAVED!</a:t>
            </a:r>
            <a:endParaRPr lang="en-US" sz="7600" dirty="0">
              <a:solidFill>
                <a:schemeClr val="bg1"/>
              </a:solidFill>
              <a:latin typeface="Avenir Heavy"/>
              <a:cs typeface="Avenir Heavy"/>
            </a:endParaRPr>
          </a:p>
        </p:txBody>
      </p:sp>
      <p:sp>
        <p:nvSpPr>
          <p:cNvPr id="7" name="TextBox 6"/>
          <p:cNvSpPr txBox="1"/>
          <p:nvPr/>
        </p:nvSpPr>
        <p:spPr>
          <a:xfrm flipH="1">
            <a:off x="0" y="6475968"/>
            <a:ext cx="3358634" cy="369332"/>
          </a:xfrm>
          <a:prstGeom prst="rect">
            <a:avLst/>
          </a:prstGeom>
          <a:noFill/>
        </p:spPr>
        <p:txBody>
          <a:bodyPr wrap="square" rtlCol="0">
            <a:spAutoFit/>
          </a:bodyPr>
          <a:lstStyle/>
          <a:p>
            <a:r>
              <a:rPr lang="en-US" dirty="0" smtClean="0"/>
              <a:t>CC BY: </a:t>
            </a:r>
            <a:r>
              <a:rPr lang="en-US" dirty="0" err="1" smtClean="0"/>
              <a:t>OpenStax</a:t>
            </a:r>
            <a:r>
              <a:rPr lang="en-US" dirty="0" smtClean="0"/>
              <a:t> College</a:t>
            </a:r>
          </a:p>
        </p:txBody>
      </p:sp>
    </p:spTree>
    <p:extLst>
      <p:ext uri="{BB962C8B-B14F-4D97-AF65-F5344CB8AC3E}">
        <p14:creationId xmlns:p14="http://schemas.microsoft.com/office/powerpoint/2010/main" xmlns="" val="1403184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482600"/>
            <a:ext cx="9144000" cy="5880735"/>
          </a:xfrm>
          <a:prstGeom prst="rect">
            <a:avLst/>
          </a:prstGeom>
        </p:spPr>
      </p:pic>
      <p:sp>
        <p:nvSpPr>
          <p:cNvPr id="5" name="TextBox 4"/>
          <p:cNvSpPr txBox="1"/>
          <p:nvPr/>
        </p:nvSpPr>
        <p:spPr>
          <a:xfrm flipH="1">
            <a:off x="0" y="6475968"/>
            <a:ext cx="3358634" cy="369332"/>
          </a:xfrm>
          <a:prstGeom prst="rect">
            <a:avLst/>
          </a:prstGeom>
          <a:noFill/>
        </p:spPr>
        <p:txBody>
          <a:bodyPr wrap="square" rtlCol="0">
            <a:spAutoFit/>
          </a:bodyPr>
          <a:lstStyle/>
          <a:p>
            <a:r>
              <a:rPr lang="en-US" dirty="0" smtClean="0"/>
              <a:t>CC BY: </a:t>
            </a:r>
            <a:r>
              <a:rPr lang="en-US" dirty="0" err="1" smtClean="0"/>
              <a:t>OpenStax</a:t>
            </a:r>
            <a:r>
              <a:rPr lang="en-US" dirty="0" smtClean="0"/>
              <a:t> College</a:t>
            </a:r>
          </a:p>
        </p:txBody>
      </p:sp>
    </p:spTree>
    <p:extLst>
      <p:ext uri="{BB962C8B-B14F-4D97-AF65-F5344CB8AC3E}">
        <p14:creationId xmlns:p14="http://schemas.microsoft.com/office/powerpoint/2010/main" xmlns="" val="3588837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a direct relationship between textbook costs and student success</a:t>
            </a:r>
            <a:endParaRPr lang="en-US" dirty="0"/>
          </a:p>
        </p:txBody>
      </p:sp>
      <p:grpSp>
        <p:nvGrpSpPr>
          <p:cNvPr id="3" name="Group 2"/>
          <p:cNvGrpSpPr/>
          <p:nvPr/>
        </p:nvGrpSpPr>
        <p:grpSpPr>
          <a:xfrm>
            <a:off x="4386427" y="1475469"/>
            <a:ext cx="3551576" cy="4726662"/>
            <a:chOff x="662615" y="1541729"/>
            <a:chExt cx="3551576" cy="4726662"/>
          </a:xfrm>
        </p:grpSpPr>
        <p:grpSp>
          <p:nvGrpSpPr>
            <p:cNvPr id="11" name="Group 10"/>
            <p:cNvGrpSpPr/>
            <p:nvPr/>
          </p:nvGrpSpPr>
          <p:grpSpPr>
            <a:xfrm>
              <a:off x="662615" y="1541729"/>
              <a:ext cx="3551576" cy="4726662"/>
              <a:chOff x="583103" y="1470998"/>
              <a:chExt cx="4207564" cy="4726662"/>
            </a:xfrm>
          </p:grpSpPr>
          <p:sp>
            <p:nvSpPr>
              <p:cNvPr id="5" name="TextBox 4"/>
              <p:cNvSpPr txBox="1"/>
              <p:nvPr/>
            </p:nvSpPr>
            <p:spPr>
              <a:xfrm>
                <a:off x="583103" y="1470998"/>
                <a:ext cx="4200932" cy="923330"/>
              </a:xfrm>
              <a:prstGeom prst="rect">
                <a:avLst/>
              </a:prstGeom>
              <a:noFill/>
            </p:spPr>
            <p:txBody>
              <a:bodyPr wrap="square" rtlCol="0">
                <a:spAutoFit/>
              </a:bodyPr>
              <a:lstStyle/>
              <a:p>
                <a:r>
                  <a:rPr lang="en-US" sz="5400" spc="-2000" dirty="0" smtClean="0">
                    <a:solidFill>
                      <a:srgbClr val="0070C0"/>
                    </a:solidFill>
                    <a:sym typeface="Webdings"/>
                  </a:rPr>
                  <a:t></a:t>
                </a:r>
              </a:p>
            </p:txBody>
          </p:sp>
          <p:sp>
            <p:nvSpPr>
              <p:cNvPr id="6" name="TextBox 5"/>
              <p:cNvSpPr txBox="1"/>
              <p:nvPr/>
            </p:nvSpPr>
            <p:spPr>
              <a:xfrm>
                <a:off x="589731" y="2206486"/>
                <a:ext cx="4200932" cy="923330"/>
              </a:xfrm>
              <a:prstGeom prst="rect">
                <a:avLst/>
              </a:prstGeom>
              <a:noFill/>
            </p:spPr>
            <p:txBody>
              <a:bodyPr wrap="square" rtlCol="0">
                <a:spAutoFit/>
              </a:bodyPr>
              <a:lstStyle/>
              <a:p>
                <a:r>
                  <a:rPr lang="en-US" sz="5400" spc="-2000" dirty="0" smtClean="0">
                    <a:solidFill>
                      <a:srgbClr val="0070C0"/>
                    </a:solidFill>
                    <a:sym typeface="Webdings"/>
                  </a:rPr>
                  <a:t></a:t>
                </a:r>
              </a:p>
            </p:txBody>
          </p:sp>
          <p:sp>
            <p:nvSpPr>
              <p:cNvPr id="7" name="TextBox 6"/>
              <p:cNvSpPr txBox="1"/>
              <p:nvPr/>
            </p:nvSpPr>
            <p:spPr>
              <a:xfrm>
                <a:off x="583107" y="2981730"/>
                <a:ext cx="4200932" cy="923330"/>
              </a:xfrm>
              <a:prstGeom prst="rect">
                <a:avLst/>
              </a:prstGeom>
              <a:noFill/>
            </p:spPr>
            <p:txBody>
              <a:bodyPr wrap="square" rtlCol="0">
                <a:spAutoFit/>
              </a:bodyPr>
              <a:lstStyle/>
              <a:p>
                <a:r>
                  <a:rPr lang="en-US" sz="5400" spc="-2000" dirty="0" smtClean="0">
                    <a:solidFill>
                      <a:srgbClr val="0070C0"/>
                    </a:solidFill>
                    <a:sym typeface="Webdings"/>
                  </a:rPr>
                  <a:t></a:t>
                </a:r>
              </a:p>
            </p:txBody>
          </p:sp>
          <p:sp>
            <p:nvSpPr>
              <p:cNvPr id="8" name="TextBox 7"/>
              <p:cNvSpPr txBox="1"/>
              <p:nvPr/>
            </p:nvSpPr>
            <p:spPr>
              <a:xfrm>
                <a:off x="583107" y="3776850"/>
                <a:ext cx="4200932" cy="923330"/>
              </a:xfrm>
              <a:prstGeom prst="rect">
                <a:avLst/>
              </a:prstGeom>
              <a:noFill/>
            </p:spPr>
            <p:txBody>
              <a:bodyPr wrap="square" rtlCol="0">
                <a:spAutoFit/>
              </a:bodyPr>
              <a:lstStyle/>
              <a:p>
                <a:r>
                  <a:rPr lang="en-US" sz="5400" spc="-2000" dirty="0" smtClean="0">
                    <a:solidFill>
                      <a:srgbClr val="0070C0"/>
                    </a:solidFill>
                    <a:sym typeface="Webdings"/>
                  </a:rPr>
                  <a:t></a:t>
                </a:r>
              </a:p>
            </p:txBody>
          </p:sp>
          <p:sp>
            <p:nvSpPr>
              <p:cNvPr id="9" name="TextBox 8"/>
              <p:cNvSpPr txBox="1"/>
              <p:nvPr/>
            </p:nvSpPr>
            <p:spPr>
              <a:xfrm>
                <a:off x="589735" y="4538842"/>
                <a:ext cx="4200932" cy="923330"/>
              </a:xfrm>
              <a:prstGeom prst="rect">
                <a:avLst/>
              </a:prstGeom>
              <a:noFill/>
            </p:spPr>
            <p:txBody>
              <a:bodyPr wrap="square" rtlCol="0">
                <a:spAutoFit/>
              </a:bodyPr>
              <a:lstStyle/>
              <a:p>
                <a:r>
                  <a:rPr lang="en-US" sz="5400" spc="-2000" dirty="0" smtClean="0">
                    <a:solidFill>
                      <a:srgbClr val="0070C0"/>
                    </a:solidFill>
                    <a:sym typeface="Webdings"/>
                  </a:rPr>
                  <a:t></a:t>
                </a:r>
              </a:p>
            </p:txBody>
          </p:sp>
          <p:sp>
            <p:nvSpPr>
              <p:cNvPr id="10" name="TextBox 9"/>
              <p:cNvSpPr txBox="1"/>
              <p:nvPr/>
            </p:nvSpPr>
            <p:spPr>
              <a:xfrm>
                <a:off x="583111" y="5274330"/>
                <a:ext cx="4200932" cy="923330"/>
              </a:xfrm>
              <a:prstGeom prst="rect">
                <a:avLst/>
              </a:prstGeom>
              <a:noFill/>
            </p:spPr>
            <p:txBody>
              <a:bodyPr wrap="square" rtlCol="0">
                <a:spAutoFit/>
              </a:bodyPr>
              <a:lstStyle/>
              <a:p>
                <a:r>
                  <a:rPr lang="en-US" sz="5400" spc="-2000" dirty="0" smtClean="0">
                    <a:solidFill>
                      <a:srgbClr val="0070C0"/>
                    </a:solidFill>
                    <a:sym typeface="Webdings"/>
                  </a:rPr>
                  <a:t></a:t>
                </a:r>
              </a:p>
            </p:txBody>
          </p:sp>
        </p:grpSp>
        <p:sp>
          <p:nvSpPr>
            <p:cNvPr id="4" name="Rectangle 3"/>
            <p:cNvSpPr/>
            <p:nvPr/>
          </p:nvSpPr>
          <p:spPr>
            <a:xfrm>
              <a:off x="2429059" y="2400955"/>
              <a:ext cx="380445" cy="6515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42923" y="3202703"/>
              <a:ext cx="380445" cy="6515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965243" y="4017703"/>
              <a:ext cx="380445" cy="6515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534555" y="4766443"/>
              <a:ext cx="380445" cy="6515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Content Placeholder 2"/>
          <p:cNvSpPr txBox="1">
            <a:spLocks/>
          </p:cNvSpPr>
          <p:nvPr/>
        </p:nvSpPr>
        <p:spPr>
          <a:xfrm>
            <a:off x="457200" y="1600200"/>
            <a:ext cx="3929227" cy="7985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00" dirty="0" smtClean="0">
                <a:latin typeface="Helvetica Neue Light"/>
                <a:cs typeface="Helvetica Neue Light"/>
              </a:rPr>
              <a:t>60%+ do not purchase textbooks at some point due to cost </a:t>
            </a:r>
            <a:endParaRPr lang="en-US" sz="2000" dirty="0">
              <a:latin typeface="Helvetica Neue Light"/>
              <a:cs typeface="Helvetica Neue Light"/>
            </a:endParaRPr>
          </a:p>
        </p:txBody>
      </p:sp>
      <p:sp>
        <p:nvSpPr>
          <p:cNvPr id="16" name="Content Placeholder 2"/>
          <p:cNvSpPr txBox="1">
            <a:spLocks/>
          </p:cNvSpPr>
          <p:nvPr/>
        </p:nvSpPr>
        <p:spPr>
          <a:xfrm>
            <a:off x="762001" y="2348940"/>
            <a:ext cx="3631054" cy="7985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00" dirty="0" smtClean="0">
                <a:latin typeface="Helvetica Neue Light"/>
                <a:cs typeface="Helvetica Neue Light"/>
              </a:rPr>
              <a:t>50% take fewer courses due to textbook cost </a:t>
            </a:r>
            <a:endParaRPr lang="en-US" sz="2000" dirty="0">
              <a:latin typeface="Helvetica Neue Light"/>
              <a:cs typeface="Helvetica Neue Light"/>
            </a:endParaRPr>
          </a:p>
        </p:txBody>
      </p:sp>
      <p:sp>
        <p:nvSpPr>
          <p:cNvPr id="17" name="Content Placeholder 2"/>
          <p:cNvSpPr txBox="1">
            <a:spLocks/>
          </p:cNvSpPr>
          <p:nvPr/>
        </p:nvSpPr>
        <p:spPr>
          <a:xfrm>
            <a:off x="768629" y="3137436"/>
            <a:ext cx="3631054" cy="7985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00" dirty="0" smtClean="0">
                <a:latin typeface="Helvetica Neue Light"/>
                <a:cs typeface="Helvetica Neue Light"/>
              </a:rPr>
              <a:t>31% choose not to register for a course due to textbook cost</a:t>
            </a:r>
            <a:endParaRPr lang="en-US" sz="2000" dirty="0">
              <a:latin typeface="Helvetica Neue Light"/>
              <a:cs typeface="Helvetica Neue Light"/>
            </a:endParaRPr>
          </a:p>
        </p:txBody>
      </p:sp>
      <p:sp>
        <p:nvSpPr>
          <p:cNvPr id="18" name="Content Placeholder 2"/>
          <p:cNvSpPr txBox="1">
            <a:spLocks/>
          </p:cNvSpPr>
          <p:nvPr/>
        </p:nvSpPr>
        <p:spPr>
          <a:xfrm>
            <a:off x="775257" y="3899428"/>
            <a:ext cx="3631054" cy="7985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00" dirty="0" smtClean="0">
                <a:latin typeface="Helvetica Neue Light"/>
                <a:cs typeface="Helvetica Neue Light"/>
              </a:rPr>
              <a:t>23% regularly go without textbooks due to cost</a:t>
            </a:r>
            <a:endParaRPr lang="en-US" sz="2000" dirty="0">
              <a:latin typeface="Helvetica Neue Light"/>
              <a:cs typeface="Helvetica Neue Light"/>
            </a:endParaRPr>
          </a:p>
        </p:txBody>
      </p:sp>
      <p:sp>
        <p:nvSpPr>
          <p:cNvPr id="19" name="Content Placeholder 2"/>
          <p:cNvSpPr txBox="1">
            <a:spLocks/>
          </p:cNvSpPr>
          <p:nvPr/>
        </p:nvSpPr>
        <p:spPr>
          <a:xfrm>
            <a:off x="1099929" y="4714428"/>
            <a:ext cx="3299758" cy="7985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00" dirty="0" smtClean="0">
                <a:latin typeface="Helvetica Neue Light"/>
                <a:cs typeface="Helvetica Neue Light"/>
              </a:rPr>
              <a:t>14% have dropped a course due to textbook cost</a:t>
            </a:r>
            <a:endParaRPr lang="en-US" sz="2000" dirty="0">
              <a:latin typeface="Helvetica Neue Light"/>
              <a:cs typeface="Helvetica Neue Light"/>
            </a:endParaRPr>
          </a:p>
        </p:txBody>
      </p:sp>
      <p:sp>
        <p:nvSpPr>
          <p:cNvPr id="20" name="Content Placeholder 2"/>
          <p:cNvSpPr txBox="1">
            <a:spLocks/>
          </p:cNvSpPr>
          <p:nvPr/>
        </p:nvSpPr>
        <p:spPr>
          <a:xfrm>
            <a:off x="775261" y="5410160"/>
            <a:ext cx="3631054" cy="7985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00" dirty="0" smtClean="0">
                <a:latin typeface="Helvetica Neue Light"/>
                <a:cs typeface="Helvetica Neue Light"/>
              </a:rPr>
              <a:t>10% have withdrawn from a course due to textbook cost</a:t>
            </a:r>
            <a:endParaRPr lang="en-US" sz="2000" dirty="0">
              <a:latin typeface="Helvetica Neue Light"/>
              <a:cs typeface="Helvetica Neue Light"/>
            </a:endParaRPr>
          </a:p>
        </p:txBody>
      </p:sp>
      <p:sp>
        <p:nvSpPr>
          <p:cNvPr id="21" name="Content Placeholder 2"/>
          <p:cNvSpPr txBox="1">
            <a:spLocks/>
          </p:cNvSpPr>
          <p:nvPr/>
        </p:nvSpPr>
        <p:spPr>
          <a:xfrm>
            <a:off x="5689055" y="5390284"/>
            <a:ext cx="3150056" cy="7985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800" dirty="0" smtClean="0">
                <a:latin typeface="Helvetica Neue Light"/>
                <a:cs typeface="Helvetica Neue Light"/>
              </a:rPr>
              <a:t>Source: 2012 student survey by Florida Virtual Campus</a:t>
            </a:r>
            <a:endParaRPr lang="en-US" sz="1800" dirty="0">
              <a:latin typeface="Helvetica Neue Light"/>
              <a:cs typeface="Helvetica Neue Light"/>
            </a:endParaRPr>
          </a:p>
        </p:txBody>
      </p:sp>
      <p:sp>
        <p:nvSpPr>
          <p:cNvPr id="22" name="TextBox 21"/>
          <p:cNvSpPr txBox="1"/>
          <p:nvPr/>
        </p:nvSpPr>
        <p:spPr>
          <a:xfrm>
            <a:off x="5638812" y="6522156"/>
            <a:ext cx="2440128" cy="369332"/>
          </a:xfrm>
          <a:prstGeom prst="rect">
            <a:avLst/>
          </a:prstGeom>
          <a:noFill/>
        </p:spPr>
        <p:txBody>
          <a:bodyPr wrap="none" rtlCol="0">
            <a:spAutoFit/>
          </a:bodyPr>
          <a:lstStyle/>
          <a:p>
            <a:r>
              <a:rPr lang="en-US" dirty="0" err="1" smtClean="0">
                <a:solidFill>
                  <a:schemeClr val="bg1"/>
                </a:solidFill>
                <a:latin typeface="Zag Bold"/>
                <a:cs typeface="Zag Bold"/>
              </a:rPr>
              <a:t>www.projectkaleidoscope.org</a:t>
            </a:r>
            <a:endParaRPr lang="en-US" dirty="0">
              <a:solidFill>
                <a:schemeClr val="bg1"/>
              </a:solidFill>
              <a:latin typeface="Zag Bold"/>
              <a:cs typeface="Zag Bold"/>
            </a:endParaRPr>
          </a:p>
        </p:txBody>
      </p:sp>
    </p:spTree>
    <p:extLst>
      <p:ext uri="{BB962C8B-B14F-4D97-AF65-F5344CB8AC3E}">
        <p14:creationId xmlns:p14="http://schemas.microsoft.com/office/powerpoint/2010/main" xmlns="" val="1846055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808181"/>
            <a:ext cx="8229600" cy="771093"/>
          </a:xfrm>
        </p:spPr>
        <p:txBody>
          <a:bodyPr>
            <a:normAutofit/>
          </a:bodyPr>
          <a:lstStyle/>
          <a:p>
            <a:r>
              <a:rPr lang="en-US" sz="3300" dirty="0" smtClean="0"/>
              <a:t>The Vision</a:t>
            </a:r>
            <a:endParaRPr lang="en-US" sz="3300" dirty="0"/>
          </a:p>
        </p:txBody>
      </p:sp>
      <p:sp>
        <p:nvSpPr>
          <p:cNvPr id="7" name="TextBox 6"/>
          <p:cNvSpPr txBox="1"/>
          <p:nvPr/>
        </p:nvSpPr>
        <p:spPr>
          <a:xfrm>
            <a:off x="788500" y="1767014"/>
            <a:ext cx="7475205" cy="1107996"/>
          </a:xfrm>
          <a:prstGeom prst="rect">
            <a:avLst/>
          </a:prstGeom>
          <a:noFill/>
        </p:spPr>
        <p:txBody>
          <a:bodyPr wrap="square" rtlCol="0">
            <a:spAutoFit/>
          </a:bodyPr>
          <a:lstStyle/>
          <a:p>
            <a:pPr algn="ctr"/>
            <a:r>
              <a:rPr lang="en-US" sz="6600" spc="-2000" dirty="0" smtClean="0">
                <a:solidFill>
                  <a:srgbClr val="0070C0"/>
                </a:solidFill>
                <a:sym typeface="Webdings"/>
              </a:rPr>
              <a:t></a:t>
            </a:r>
            <a:r>
              <a:rPr lang="en-US" sz="6600" spc="-2000" dirty="0">
                <a:solidFill>
                  <a:srgbClr val="0070C0"/>
                </a:solidFill>
                <a:sym typeface="Webdings"/>
              </a:rPr>
              <a:t></a:t>
            </a:r>
            <a:r>
              <a:rPr lang="en-US" sz="6600" spc="-2000" dirty="0" smtClean="0">
                <a:solidFill>
                  <a:srgbClr val="0070C0"/>
                </a:solidFill>
                <a:sym typeface="Webdings"/>
              </a:rPr>
              <a:t></a:t>
            </a:r>
          </a:p>
        </p:txBody>
      </p:sp>
      <p:sp>
        <p:nvSpPr>
          <p:cNvPr id="8" name="Content Placeholder 2"/>
          <p:cNvSpPr txBox="1">
            <a:spLocks/>
          </p:cNvSpPr>
          <p:nvPr/>
        </p:nvSpPr>
        <p:spPr>
          <a:xfrm>
            <a:off x="616825" y="2925401"/>
            <a:ext cx="8248879" cy="141799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dirty="0" smtClean="0">
                <a:latin typeface="Helvetica Neue Light"/>
                <a:cs typeface="Helvetica Neue Light"/>
              </a:rPr>
              <a:t>100% of students have</a:t>
            </a:r>
          </a:p>
          <a:p>
            <a:pPr marL="0" indent="0" algn="ctr">
              <a:buNone/>
            </a:pPr>
            <a:r>
              <a:rPr lang="en-US" sz="2800" dirty="0" smtClean="0">
                <a:latin typeface="Helvetica Neue Light"/>
                <a:cs typeface="Helvetica Neue Light"/>
              </a:rPr>
              <a:t>100% free, digital access to all materials on day 1</a:t>
            </a:r>
          </a:p>
        </p:txBody>
      </p:sp>
      <p:sp>
        <p:nvSpPr>
          <p:cNvPr id="9" name="Content Placeholder 2"/>
          <p:cNvSpPr txBox="1">
            <a:spLocks/>
          </p:cNvSpPr>
          <p:nvPr/>
        </p:nvSpPr>
        <p:spPr>
          <a:xfrm>
            <a:off x="3008243" y="4588529"/>
            <a:ext cx="5857461" cy="139481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latin typeface="Helvetica Neue Light"/>
                <a:cs typeface="Helvetica Neue Light"/>
              </a:rPr>
              <a:t>Drive student success by designing, adopting, measuring and improving OER-based courses</a:t>
            </a:r>
          </a:p>
        </p:txBody>
      </p:sp>
      <p:sp>
        <p:nvSpPr>
          <p:cNvPr id="10" name="Right Arrow 9"/>
          <p:cNvSpPr/>
          <p:nvPr/>
        </p:nvSpPr>
        <p:spPr>
          <a:xfrm>
            <a:off x="1139687" y="4850297"/>
            <a:ext cx="1616766" cy="675861"/>
          </a:xfrm>
          <a:prstGeom prst="rightArrow">
            <a:avLst/>
          </a:prstGeom>
          <a:solidFill>
            <a:srgbClr val="2165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700572" y="6488668"/>
            <a:ext cx="2440128" cy="369332"/>
          </a:xfrm>
          <a:prstGeom prst="rect">
            <a:avLst/>
          </a:prstGeom>
          <a:noFill/>
        </p:spPr>
        <p:txBody>
          <a:bodyPr wrap="none" rtlCol="0">
            <a:spAutoFit/>
          </a:bodyPr>
          <a:lstStyle/>
          <a:p>
            <a:r>
              <a:rPr lang="en-US" dirty="0" err="1" smtClean="0">
                <a:solidFill>
                  <a:schemeClr val="bg1"/>
                </a:solidFill>
                <a:latin typeface="Zag Bold"/>
                <a:cs typeface="Zag Bold"/>
              </a:rPr>
              <a:t>www.projectkaleidoscope.org</a:t>
            </a:r>
            <a:endParaRPr lang="en-US" dirty="0">
              <a:solidFill>
                <a:schemeClr val="bg1"/>
              </a:solidFill>
              <a:latin typeface="Zag Bold"/>
              <a:cs typeface="Zag Bold"/>
            </a:endParaRPr>
          </a:p>
        </p:txBody>
      </p:sp>
    </p:spTree>
    <p:extLst>
      <p:ext uri="{BB962C8B-B14F-4D97-AF65-F5344CB8AC3E}">
        <p14:creationId xmlns:p14="http://schemas.microsoft.com/office/powerpoint/2010/main" xmlns="" val="2989079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Student PIRG report</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hlinkClick r:id="rId2"/>
              </a:rPr>
              <a:t>http://</a:t>
            </a:r>
            <a:r>
              <a:rPr lang="en-US" dirty="0" smtClean="0">
                <a:hlinkClick r:id="rId2"/>
              </a:rPr>
              <a:t>www.studentpirgs.org/news/sp/student-group-releases-new-report-textbook-prices</a:t>
            </a:r>
            <a:endParaRPr lang="en-US" dirty="0" smtClean="0"/>
          </a:p>
          <a:p>
            <a:r>
              <a:rPr lang="en-US" dirty="0" smtClean="0"/>
              <a:t>Almost </a:t>
            </a:r>
            <a:r>
              <a:rPr lang="en-US" dirty="0" smtClean="0"/>
              <a:t>one-third (30%) of students replied that they had used financial aid to pay for their textbooks.</a:t>
            </a:r>
          </a:p>
          <a:p>
            <a:r>
              <a:rPr lang="en-US" dirty="0" smtClean="0"/>
              <a:t>For those that used financial aid, the amount of financial aid dollars they put toward purchasing textbooks was more than $300 on average per semester.</a:t>
            </a:r>
          </a:p>
          <a:p>
            <a:r>
              <a:rPr lang="en-US" dirty="0" smtClean="0"/>
              <a:t>Textbook prices disproportionately impact community college students: 50% of students report using financial aid for books at community colleges, compared to 28% at 4 year public schools. And, on average, community college students use more financial aid than their peers at 4 year schools.</a:t>
            </a:r>
          </a:p>
          <a:p>
            <a:r>
              <a:rPr lang="en-US" dirty="0" smtClean="0"/>
              <a:t>That means that nearly 5.2 million U.S. undergraduate students spend a total of $1.5 billion dollars of financial aid on textbooks every semester, or $3 billion per year.</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89100"/>
            <a:ext cx="8839200" cy="4525963"/>
          </a:xfrm>
        </p:spPr>
        <p:txBody>
          <a:bodyPr>
            <a:normAutofit/>
          </a:bodyPr>
          <a:lstStyle/>
          <a:p>
            <a:pPr marL="0" indent="0" algn="ctr">
              <a:buNone/>
            </a:pPr>
            <a:r>
              <a:rPr lang="en-US" sz="6000" dirty="0" smtClean="0"/>
              <a:t>How are students </a:t>
            </a:r>
            <a:r>
              <a:rPr lang="en-US" sz="6000" dirty="0" smtClean="0">
                <a:solidFill>
                  <a:srgbClr val="B70000"/>
                </a:solidFill>
              </a:rPr>
              <a:t>supposed to learn </a:t>
            </a:r>
            <a:r>
              <a:rPr lang="en-US" sz="6000" dirty="0" smtClean="0"/>
              <a:t>with materials they </a:t>
            </a:r>
            <a:r>
              <a:rPr lang="en-US" sz="6000" dirty="0">
                <a:solidFill>
                  <a:srgbClr val="B70000"/>
                </a:solidFill>
              </a:rPr>
              <a:t>can’t </a:t>
            </a:r>
            <a:r>
              <a:rPr lang="en-US" sz="6000" dirty="0" smtClean="0">
                <a:solidFill>
                  <a:srgbClr val="B70000"/>
                </a:solidFill>
              </a:rPr>
              <a:t>afford </a:t>
            </a:r>
            <a:r>
              <a:rPr lang="en-US" sz="6000" dirty="0" smtClean="0">
                <a:solidFill>
                  <a:srgbClr val="008000"/>
                </a:solidFill>
              </a:rPr>
              <a:t>and are </a:t>
            </a:r>
            <a:r>
              <a:rPr lang="en-US" sz="6000" u="sng" dirty="0" smtClean="0">
                <a:solidFill>
                  <a:srgbClr val="008000"/>
                </a:solidFill>
              </a:rPr>
              <a:t>not</a:t>
            </a:r>
            <a:r>
              <a:rPr lang="en-US" sz="6000" dirty="0" smtClean="0">
                <a:solidFill>
                  <a:srgbClr val="008000"/>
                </a:solidFill>
              </a:rPr>
              <a:t> buying</a:t>
            </a:r>
            <a:r>
              <a:rPr lang="en-US" sz="6000" dirty="0" smtClean="0"/>
              <a:t>?</a:t>
            </a:r>
            <a:endParaRPr lang="en-US" sz="6000" dirty="0"/>
          </a:p>
          <a:p>
            <a:endParaRPr lang="en-US" dirty="0"/>
          </a:p>
        </p:txBody>
      </p:sp>
    </p:spTree>
    <p:extLst>
      <p:ext uri="{BB962C8B-B14F-4D97-AF65-F5344CB8AC3E}">
        <p14:creationId xmlns:p14="http://schemas.microsoft.com/office/powerpoint/2010/main" xmlns="" val="364420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So…what about CLC?</a:t>
            </a:r>
            <a:endParaRPr lang="en-US" dirty="0"/>
          </a:p>
        </p:txBody>
      </p:sp>
      <p:sp>
        <p:nvSpPr>
          <p:cNvPr id="3" name="Content Placeholder 2"/>
          <p:cNvSpPr>
            <a:spLocks noGrp="1"/>
          </p:cNvSpPr>
          <p:nvPr>
            <p:ph idx="1"/>
          </p:nvPr>
        </p:nvSpPr>
        <p:spPr/>
        <p:txBody>
          <a:bodyPr>
            <a:normAutofit/>
          </a:bodyPr>
          <a:lstStyle/>
          <a:p>
            <a:r>
              <a:rPr lang="en-US" sz="2800" dirty="0" smtClean="0"/>
              <a:t>Favorable reaction to Cable Green presentation</a:t>
            </a:r>
          </a:p>
          <a:p>
            <a:r>
              <a:rPr lang="en-US" sz="2800" dirty="0"/>
              <a:t>How to get faculty started?  What is the best process</a:t>
            </a:r>
            <a:r>
              <a:rPr lang="en-US" sz="2800" dirty="0" smtClean="0"/>
              <a:t>?</a:t>
            </a:r>
          </a:p>
          <a:p>
            <a:pPr lvl="1"/>
            <a:r>
              <a:rPr lang="en-US" sz="2400" dirty="0" smtClean="0"/>
              <a:t>Faculty</a:t>
            </a:r>
            <a:r>
              <a:rPr lang="en-US" sz="2400" baseline="0" dirty="0" smtClean="0"/>
              <a:t> innovators</a:t>
            </a:r>
            <a:endParaRPr lang="en-US" sz="2400" dirty="0" smtClean="0"/>
          </a:p>
          <a:p>
            <a:pPr lvl="1"/>
            <a:r>
              <a:rPr lang="en-US" sz="2400" dirty="0" smtClean="0"/>
              <a:t>Email of faculty interest (about 20)</a:t>
            </a:r>
          </a:p>
          <a:p>
            <a:pPr lvl="1"/>
            <a:r>
              <a:rPr lang="en-US" sz="2400" dirty="0" smtClean="0"/>
              <a:t>IEPR study</a:t>
            </a:r>
          </a:p>
          <a:p>
            <a:pPr lvl="1"/>
            <a:r>
              <a:rPr lang="en-US" sz="2400" dirty="0" smtClean="0"/>
              <a:t>Lumen Learning-Consultant</a:t>
            </a:r>
          </a:p>
        </p:txBody>
      </p:sp>
    </p:spTree>
    <p:extLst>
      <p:ext uri="{BB962C8B-B14F-4D97-AF65-F5344CB8AC3E}">
        <p14:creationId xmlns:p14="http://schemas.microsoft.com/office/powerpoint/2010/main" xmlns="" val="4237654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Approaches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288532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448728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of Lake County’s path to using OER</a:t>
            </a:r>
            <a:endParaRPr lang="en-US" dirty="0"/>
          </a:p>
        </p:txBody>
      </p:sp>
      <p:sp>
        <p:nvSpPr>
          <p:cNvPr id="3" name="Content Placeholder 2"/>
          <p:cNvSpPr>
            <a:spLocks noGrp="1"/>
          </p:cNvSpPr>
          <p:nvPr>
            <p:ph idx="1"/>
          </p:nvPr>
        </p:nvSpPr>
        <p:spPr/>
        <p:txBody>
          <a:bodyPr>
            <a:normAutofit/>
          </a:bodyPr>
          <a:lstStyle/>
          <a:p>
            <a:r>
              <a:rPr lang="en-US" sz="2400" dirty="0" smtClean="0"/>
              <a:t>About CLC</a:t>
            </a:r>
          </a:p>
          <a:p>
            <a:r>
              <a:rPr lang="en-US" sz="2400" dirty="0" smtClean="0"/>
              <a:t>What exactly is (are?) OER? </a:t>
            </a:r>
          </a:p>
          <a:p>
            <a:r>
              <a:rPr lang="en-US" sz="2400" dirty="0" smtClean="0"/>
              <a:t>Our process</a:t>
            </a:r>
          </a:p>
          <a:p>
            <a:r>
              <a:rPr lang="en-US" sz="2400" dirty="0" smtClean="0"/>
              <a:t>Our challenges</a:t>
            </a:r>
          </a:p>
          <a:p>
            <a:r>
              <a:rPr lang="en-US" sz="2400" dirty="0" smtClean="0"/>
              <a:t>Our next steps</a:t>
            </a:r>
            <a:endParaRPr lang="en-US" sz="2400" dirty="0"/>
          </a:p>
        </p:txBody>
      </p:sp>
    </p:spTree>
    <p:extLst>
      <p:ext uri="{BB962C8B-B14F-4D97-AF65-F5344CB8AC3E}">
        <p14:creationId xmlns:p14="http://schemas.microsoft.com/office/powerpoint/2010/main" xmlns="" val="266118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Concerns</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b="1"/>
              <a:t>Confusion</a:t>
            </a:r>
            <a:r>
              <a:rPr lang="en-US"/>
              <a:t>--Open Textbooks vs. eText vs. lecture notes/websites vs. Library Database articles (all of these are low/no cost alternatives)</a:t>
            </a:r>
            <a:endParaRPr lang="en-US" dirty="0"/>
          </a:p>
          <a:p>
            <a:endParaRPr lang="en-US" dirty="0"/>
          </a:p>
          <a:p>
            <a:r>
              <a:rPr lang="en-US" b="1"/>
              <a:t>Time</a:t>
            </a:r>
            <a:r>
              <a:rPr lang="en-US"/>
              <a:t>--looking for sources, creating from scratch</a:t>
            </a:r>
            <a:endParaRPr lang="en-US" dirty="0"/>
          </a:p>
          <a:p>
            <a:endParaRPr lang="en-US" dirty="0"/>
          </a:p>
          <a:p>
            <a:r>
              <a:rPr lang="en-US" b="1"/>
              <a:t>Logistics</a:t>
            </a:r>
            <a:r>
              <a:rPr lang="en-US"/>
              <a:t>--will students read online or prefer print copy, will courses transfer</a:t>
            </a:r>
            <a:endParaRPr lang="en-US" dirty="0"/>
          </a:p>
          <a:p>
            <a:endParaRPr lang="en-US" dirty="0"/>
          </a:p>
          <a:p>
            <a:r>
              <a:rPr lang="en-US" b="1"/>
              <a:t>Textbook publishers</a:t>
            </a:r>
            <a:r>
              <a:rPr lang="en-US"/>
              <a:t>--dominant names in field, bells and whistles, common textbook policy</a:t>
            </a:r>
            <a:endParaRPr lang="en-US" dirty="0"/>
          </a:p>
        </p:txBody>
      </p:sp>
    </p:spTree>
    <p:extLst>
      <p:ext uri="{BB962C8B-B14F-4D97-AF65-F5344CB8AC3E}">
        <p14:creationId xmlns:p14="http://schemas.microsoft.com/office/powerpoint/2010/main" xmlns="" val="2987204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Innovators—Psychology 121 </a:t>
            </a:r>
            <a:br>
              <a:rPr lang="en-US" dirty="0" smtClean="0"/>
            </a:br>
            <a:r>
              <a:rPr lang="en-US" dirty="0" smtClean="0"/>
              <a:t>(</a:t>
            </a:r>
            <a:r>
              <a:rPr lang="en-US" sz="3600" dirty="0" err="1" smtClean="0"/>
              <a:t>Lally</a:t>
            </a:r>
            <a:r>
              <a:rPr lang="en-US" sz="3600" dirty="0" smtClean="0"/>
              <a:t>/Valentine-French</a:t>
            </a:r>
            <a:r>
              <a:rPr lang="en-US" dirty="0" smtClean="0"/>
              <a:t>)</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pPr>
              <a:buFont typeface="Arial" panose="020B0604020202020204" pitchFamily="34" charset="0"/>
              <a:buChar char="•"/>
            </a:pPr>
            <a:r>
              <a:rPr lang="en-US" sz="2800" dirty="0"/>
              <a:t>Received Foundation Grant to develop course</a:t>
            </a:r>
          </a:p>
          <a:p>
            <a:pPr>
              <a:buFont typeface="Arial" panose="020B0604020202020204" pitchFamily="34" charset="0"/>
              <a:buChar char="•"/>
            </a:pPr>
            <a:r>
              <a:rPr lang="en-US" sz="2800" dirty="0"/>
              <a:t>Used existing text with major revision/adaptation</a:t>
            </a:r>
          </a:p>
          <a:p>
            <a:pPr>
              <a:buFont typeface="Arial" panose="020B0604020202020204" pitchFamily="34" charset="0"/>
              <a:buChar char="•"/>
            </a:pPr>
            <a:r>
              <a:rPr lang="en-US" sz="2800" dirty="0"/>
              <a:t>Summer 2014--review and modify each chapter</a:t>
            </a:r>
          </a:p>
          <a:p>
            <a:pPr>
              <a:buFont typeface="Arial" panose="020B0604020202020204" pitchFamily="34" charset="0"/>
              <a:buChar char="•"/>
            </a:pPr>
            <a:r>
              <a:rPr lang="en-US" sz="2800" dirty="0"/>
              <a:t>Fall 2014—developing interactive activities, assessments, slides</a:t>
            </a:r>
          </a:p>
          <a:p>
            <a:pPr>
              <a:buFont typeface="Arial" panose="020B0604020202020204" pitchFamily="34" charset="0"/>
              <a:buChar char="•"/>
            </a:pPr>
            <a:r>
              <a:rPr lang="en-US" sz="2800" dirty="0">
                <a:latin typeface="Arial" charset="0"/>
              </a:rPr>
              <a:t>Piloted 10 classes in Spring 2015; 26 classes in Fall 2015 (both full-time and adjunct faculty) </a:t>
            </a:r>
          </a:p>
          <a:p>
            <a:pPr>
              <a:buFont typeface="Arial" panose="020B0604020202020204" pitchFamily="34" charset="0"/>
              <a:buChar char="•"/>
            </a:pPr>
            <a:r>
              <a:rPr lang="en-US" sz="2800" dirty="0"/>
              <a:t>Issue:  working with bookstore to determine how to publish</a:t>
            </a:r>
          </a:p>
        </p:txBody>
      </p:sp>
    </p:spTree>
    <p:extLst>
      <p:ext uri="{BB962C8B-B14F-4D97-AF65-F5344CB8AC3E}">
        <p14:creationId xmlns:p14="http://schemas.microsoft.com/office/powerpoint/2010/main" xmlns="" val="716243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Innovators—Math</a:t>
            </a:r>
            <a:r>
              <a:rPr lang="en-US" baseline="0" dirty="0" smtClean="0"/>
              <a:t> 222 (</a:t>
            </a:r>
            <a:r>
              <a:rPr lang="en-US" sz="3200" baseline="0" dirty="0" smtClean="0"/>
              <a:t>Reed/</a:t>
            </a:r>
            <a:r>
              <a:rPr lang="en-US" sz="3200" baseline="0" dirty="0" err="1" smtClean="0"/>
              <a:t>Kurup</a:t>
            </a:r>
            <a:r>
              <a:rPr lang="en-US" baseline="0"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Concerned with growing financial pressure on students</a:t>
            </a:r>
          </a:p>
          <a:p>
            <a:r>
              <a:rPr lang="en-US" sz="2800" dirty="0" smtClean="0"/>
              <a:t>Wanted to try OER with specific criteria</a:t>
            </a:r>
          </a:p>
          <a:p>
            <a:pPr lvl="1"/>
            <a:r>
              <a:rPr lang="en-US" sz="2500" dirty="0" smtClean="0"/>
              <a:t>something that matched course topics well, with good quality</a:t>
            </a:r>
          </a:p>
          <a:p>
            <a:pPr lvl="1"/>
            <a:r>
              <a:rPr lang="en-US" sz="2500" dirty="0" smtClean="0"/>
              <a:t>Wanted to adopt existing work as would with commercial publisher text</a:t>
            </a:r>
          </a:p>
          <a:p>
            <a:r>
              <a:rPr lang="en-US" sz="2800" dirty="0" smtClean="0"/>
              <a:t>Found text already in existence from </a:t>
            </a:r>
            <a:r>
              <a:rPr lang="en-US" sz="2800" dirty="0" err="1" smtClean="0"/>
              <a:t>OpenStax</a:t>
            </a:r>
            <a:r>
              <a:rPr lang="en-US" sz="2800" dirty="0" smtClean="0"/>
              <a:t>; adopted as is</a:t>
            </a:r>
          </a:p>
          <a:p>
            <a:r>
              <a:rPr lang="en-US" sz="2800" dirty="0" smtClean="0"/>
              <a:t>PDF/web version free; print version $33</a:t>
            </a:r>
          </a:p>
          <a:p>
            <a:r>
              <a:rPr lang="en-US" sz="2800" dirty="0" smtClean="0"/>
              <a:t>Less flashy than text but way less expensive; will survey students after this semester</a:t>
            </a:r>
          </a:p>
          <a:p>
            <a:endParaRPr lang="en-US" dirty="0"/>
          </a:p>
        </p:txBody>
      </p:sp>
    </p:spTree>
    <p:extLst>
      <p:ext uri="{BB962C8B-B14F-4D97-AF65-F5344CB8AC3E}">
        <p14:creationId xmlns:p14="http://schemas.microsoft.com/office/powerpoint/2010/main" xmlns="" val="4019500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Innovators—English</a:t>
            </a:r>
            <a:r>
              <a:rPr lang="en-US" dirty="0" smtClean="0"/>
              <a:t> 121 (</a:t>
            </a:r>
            <a:r>
              <a:rPr lang="en-US" sz="3200" dirty="0" err="1" smtClean="0"/>
              <a:t>Latza</a:t>
            </a:r>
            <a:r>
              <a:rPr lang="en-US" dirty="0" smtClean="0"/>
              <a:t>)</a:t>
            </a:r>
            <a:endParaRPr lang="en-US" dirty="0"/>
          </a:p>
        </p:txBody>
      </p:sp>
      <p:sp>
        <p:nvSpPr>
          <p:cNvPr id="3" name="Content Placeholder 2"/>
          <p:cNvSpPr>
            <a:spLocks noGrp="1"/>
          </p:cNvSpPr>
          <p:nvPr>
            <p:ph idx="1"/>
          </p:nvPr>
        </p:nvSpPr>
        <p:spPr/>
        <p:txBody>
          <a:bodyPr/>
          <a:lstStyle/>
          <a:p>
            <a:r>
              <a:rPr lang="en-US" sz="2800" dirty="0" smtClean="0"/>
              <a:t>Using free OER sources, handouts and vetted Internet sources</a:t>
            </a:r>
          </a:p>
          <a:p>
            <a:r>
              <a:rPr lang="en-US" sz="2800" dirty="0" smtClean="0"/>
              <a:t>Kept 20 copies of past text edition for students who wanted hard copy; only 3 students used. </a:t>
            </a:r>
          </a:p>
          <a:p>
            <a:r>
              <a:rPr lang="en-US" sz="2800" dirty="0" smtClean="0"/>
              <a:t>Total savings</a:t>
            </a:r>
          </a:p>
          <a:p>
            <a:pPr lvl="1"/>
            <a:r>
              <a:rPr lang="en-US" sz="2400" dirty="0" smtClean="0"/>
              <a:t>$8786.25 (45 students x $195.25 textbook cost)</a:t>
            </a:r>
          </a:p>
          <a:p>
            <a:endParaRPr lang="en-US" dirty="0"/>
          </a:p>
        </p:txBody>
      </p:sp>
    </p:spTree>
    <p:extLst>
      <p:ext uri="{BB962C8B-B14F-4D97-AF65-F5344CB8AC3E}">
        <p14:creationId xmlns:p14="http://schemas.microsoft.com/office/powerpoint/2010/main" xmlns="" val="2679311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6"/>
            <a:ext cx="9372600" cy="1325563"/>
          </a:xfrm>
        </p:spPr>
        <p:txBody>
          <a:bodyPr>
            <a:normAutofit/>
          </a:bodyPr>
          <a:lstStyle/>
          <a:p>
            <a:r>
              <a:rPr lang="en-US" sz="4200" dirty="0" smtClean="0">
                <a:latin typeface="Helvetica Neue Light"/>
              </a:rPr>
              <a:t>CLC Top 10 High Enrollment Courses</a:t>
            </a:r>
            <a:endParaRPr lang="en-US" sz="4200" dirty="0">
              <a:latin typeface="Helvetica Neue 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92305496"/>
              </p:ext>
            </p:extLst>
          </p:nvPr>
        </p:nvGraphicFramePr>
        <p:xfrm>
          <a:off x="380998" y="1447799"/>
          <a:ext cx="8305804" cy="5151120"/>
        </p:xfrm>
        <a:graphic>
          <a:graphicData uri="http://schemas.openxmlformats.org/drawingml/2006/table">
            <a:tbl>
              <a:tblPr firstRow="1" bandRow="1">
                <a:tableStyleId>{5C22544A-7EE6-4342-B048-85BDC9FD1C3A}</a:tableStyleId>
              </a:tblPr>
              <a:tblGrid>
                <a:gridCol w="2076451">
                  <a:extLst>
                    <a:ext uri="{9D8B030D-6E8A-4147-A177-3AD203B41FA5}">
                      <a16:colId xmlns="" xmlns:a16="http://schemas.microsoft.com/office/drawing/2014/main" val="20000"/>
                    </a:ext>
                  </a:extLst>
                </a:gridCol>
                <a:gridCol w="2076451">
                  <a:extLst>
                    <a:ext uri="{9D8B030D-6E8A-4147-A177-3AD203B41FA5}">
                      <a16:colId xmlns="" xmlns:a16="http://schemas.microsoft.com/office/drawing/2014/main" val="20001"/>
                    </a:ext>
                  </a:extLst>
                </a:gridCol>
                <a:gridCol w="2076451">
                  <a:extLst>
                    <a:ext uri="{9D8B030D-6E8A-4147-A177-3AD203B41FA5}">
                      <a16:colId xmlns="" xmlns:a16="http://schemas.microsoft.com/office/drawing/2014/main" val="20002"/>
                    </a:ext>
                  </a:extLst>
                </a:gridCol>
                <a:gridCol w="2076451">
                  <a:extLst>
                    <a:ext uri="{9D8B030D-6E8A-4147-A177-3AD203B41FA5}">
                      <a16:colId xmlns="" xmlns:a16="http://schemas.microsoft.com/office/drawing/2014/main" val="20003"/>
                    </a:ext>
                  </a:extLst>
                </a:gridCol>
              </a:tblGrid>
              <a:tr h="457200">
                <a:tc>
                  <a:txBody>
                    <a:bodyPr/>
                    <a:lstStyle/>
                    <a:p>
                      <a:r>
                        <a:rPr lang="en-US" dirty="0" smtClean="0"/>
                        <a:t>COURSE</a:t>
                      </a:r>
                      <a:endParaRPr lang="en-US" dirty="0"/>
                    </a:p>
                  </a:txBody>
                  <a:tcPr marL="87630" marR="87630"/>
                </a:tc>
                <a:tc>
                  <a:txBody>
                    <a:bodyPr/>
                    <a:lstStyle/>
                    <a:p>
                      <a:r>
                        <a:rPr lang="en-US" dirty="0" smtClean="0"/>
                        <a:t>Total Seats 2010-14</a:t>
                      </a:r>
                      <a:endParaRPr lang="en-US" dirty="0"/>
                    </a:p>
                  </a:txBody>
                  <a:tcPr marL="87630" marR="87630"/>
                </a:tc>
                <a:tc>
                  <a:txBody>
                    <a:bodyPr/>
                    <a:lstStyle/>
                    <a:p>
                      <a:r>
                        <a:rPr lang="en-US" dirty="0" smtClean="0"/>
                        <a:t>Highest book cost</a:t>
                      </a:r>
                      <a:endParaRPr lang="en-US" dirty="0"/>
                    </a:p>
                  </a:txBody>
                  <a:tcPr marL="87630" marR="87630"/>
                </a:tc>
                <a:tc>
                  <a:txBody>
                    <a:bodyPr/>
                    <a:lstStyle/>
                    <a:p>
                      <a:r>
                        <a:rPr lang="en-US" dirty="0" smtClean="0"/>
                        <a:t>Textbook spending</a:t>
                      </a:r>
                      <a:endParaRPr lang="en-US" dirty="0"/>
                    </a:p>
                  </a:txBody>
                  <a:tcPr marL="87630" marR="87630"/>
                </a:tc>
                <a:extLst>
                  <a:ext uri="{0D108BD9-81ED-4DB2-BD59-A6C34878D82A}">
                    <a16:rowId xmlns="" xmlns:a16="http://schemas.microsoft.com/office/drawing/2014/main" val="10000"/>
                  </a:ext>
                </a:extLst>
              </a:tr>
              <a:tr h="457200">
                <a:tc>
                  <a:txBody>
                    <a:bodyPr/>
                    <a:lstStyle/>
                    <a:p>
                      <a:r>
                        <a:rPr lang="en-US" sz="1600" dirty="0" smtClean="0"/>
                        <a:t>English Comp I</a:t>
                      </a:r>
                      <a:endParaRPr lang="en-US" sz="1600" dirty="0"/>
                    </a:p>
                  </a:txBody>
                  <a:tcPr marL="87630" marR="87630"/>
                </a:tc>
                <a:tc>
                  <a:txBody>
                    <a:bodyPr/>
                    <a:lstStyle/>
                    <a:p>
                      <a:r>
                        <a:rPr lang="en-US" sz="1600" dirty="0" smtClean="0"/>
                        <a:t>16,552</a:t>
                      </a:r>
                      <a:endParaRPr lang="en-US" sz="1600" dirty="0"/>
                    </a:p>
                  </a:txBody>
                  <a:tcPr marL="87630" marR="87630"/>
                </a:tc>
                <a:tc>
                  <a:txBody>
                    <a:bodyPr/>
                    <a:lstStyle/>
                    <a:p>
                      <a:r>
                        <a:rPr lang="en-US" sz="1600" dirty="0" smtClean="0"/>
                        <a:t>$194</a:t>
                      </a:r>
                      <a:endParaRPr lang="en-US" sz="1600" dirty="0"/>
                    </a:p>
                  </a:txBody>
                  <a:tcPr marL="87630" marR="87630"/>
                </a:tc>
                <a:tc>
                  <a:txBody>
                    <a:bodyPr/>
                    <a:lstStyle/>
                    <a:p>
                      <a:r>
                        <a:rPr lang="en-US" sz="1600" dirty="0" smtClean="0">
                          <a:solidFill>
                            <a:srgbClr val="FF0000"/>
                          </a:solidFill>
                        </a:rPr>
                        <a:t>$802,772</a:t>
                      </a:r>
                      <a:endParaRPr lang="en-US" sz="1600" dirty="0">
                        <a:solidFill>
                          <a:srgbClr val="FF0000"/>
                        </a:solidFill>
                      </a:endParaRPr>
                    </a:p>
                  </a:txBody>
                  <a:tcPr marL="87630" marR="87630"/>
                </a:tc>
                <a:extLst>
                  <a:ext uri="{0D108BD9-81ED-4DB2-BD59-A6C34878D82A}">
                    <a16:rowId xmlns="" xmlns:a16="http://schemas.microsoft.com/office/drawing/2014/main" val="10001"/>
                  </a:ext>
                </a:extLst>
              </a:tr>
              <a:tr h="457200">
                <a:tc>
                  <a:txBody>
                    <a:bodyPr/>
                    <a:lstStyle/>
                    <a:p>
                      <a:r>
                        <a:rPr lang="en-US" sz="1600" dirty="0" smtClean="0"/>
                        <a:t>Intro to Psych</a:t>
                      </a:r>
                      <a:endParaRPr lang="en-US" sz="1600" dirty="0"/>
                    </a:p>
                  </a:txBody>
                  <a:tcPr marL="87630" marR="87630"/>
                </a:tc>
                <a:tc>
                  <a:txBody>
                    <a:bodyPr/>
                    <a:lstStyle/>
                    <a:p>
                      <a:r>
                        <a:rPr lang="en-US" sz="1600" dirty="0" smtClean="0"/>
                        <a:t>14,801</a:t>
                      </a:r>
                      <a:endParaRPr lang="en-US" sz="1600" dirty="0"/>
                    </a:p>
                  </a:txBody>
                  <a:tcPr marL="87630" marR="87630"/>
                </a:tc>
                <a:tc>
                  <a:txBody>
                    <a:bodyPr/>
                    <a:lstStyle/>
                    <a:p>
                      <a:r>
                        <a:rPr lang="en-US" sz="1600" dirty="0" smtClean="0"/>
                        <a:t>$101</a:t>
                      </a:r>
                      <a:endParaRPr lang="en-US" sz="1600" dirty="0"/>
                    </a:p>
                  </a:txBody>
                  <a:tcPr marL="87630" marR="87630"/>
                </a:tc>
                <a:tc>
                  <a:txBody>
                    <a:bodyPr/>
                    <a:lstStyle/>
                    <a:p>
                      <a:r>
                        <a:rPr lang="en-US" sz="1600" dirty="0" smtClean="0"/>
                        <a:t>$373,725</a:t>
                      </a:r>
                      <a:endParaRPr lang="en-US" sz="1600" dirty="0"/>
                    </a:p>
                  </a:txBody>
                  <a:tcPr marL="87630" marR="87630"/>
                </a:tc>
                <a:extLst>
                  <a:ext uri="{0D108BD9-81ED-4DB2-BD59-A6C34878D82A}">
                    <a16:rowId xmlns="" xmlns:a16="http://schemas.microsoft.com/office/drawing/2014/main" val="10002"/>
                  </a:ext>
                </a:extLst>
              </a:tr>
              <a:tr h="457200">
                <a:tc>
                  <a:txBody>
                    <a:bodyPr/>
                    <a:lstStyle/>
                    <a:p>
                      <a:r>
                        <a:rPr lang="en-US" sz="1600" dirty="0" smtClean="0"/>
                        <a:t>Fundamentals</a:t>
                      </a:r>
                      <a:r>
                        <a:rPr lang="en-US" sz="1600" baseline="0" dirty="0" smtClean="0"/>
                        <a:t> of Speech</a:t>
                      </a:r>
                      <a:endParaRPr lang="en-US" sz="1600" dirty="0"/>
                    </a:p>
                  </a:txBody>
                  <a:tcPr marL="87630" marR="87630"/>
                </a:tc>
                <a:tc>
                  <a:txBody>
                    <a:bodyPr/>
                    <a:lstStyle/>
                    <a:p>
                      <a:r>
                        <a:rPr lang="en-US" sz="1600" dirty="0" smtClean="0"/>
                        <a:t>11,281</a:t>
                      </a:r>
                      <a:endParaRPr lang="en-US" sz="1600" dirty="0"/>
                    </a:p>
                  </a:txBody>
                  <a:tcPr marL="87630" marR="87630"/>
                </a:tc>
                <a:tc>
                  <a:txBody>
                    <a:bodyPr/>
                    <a:lstStyle/>
                    <a:p>
                      <a:r>
                        <a:rPr lang="en-US" sz="1600" dirty="0" smtClean="0"/>
                        <a:t>$151</a:t>
                      </a:r>
                      <a:endParaRPr lang="en-US" sz="1600" dirty="0"/>
                    </a:p>
                  </a:txBody>
                  <a:tcPr marL="87630" marR="87630"/>
                </a:tc>
                <a:tc>
                  <a:txBody>
                    <a:bodyPr/>
                    <a:lstStyle/>
                    <a:p>
                      <a:r>
                        <a:rPr lang="en-US" sz="1600" dirty="0" smtClean="0">
                          <a:solidFill>
                            <a:srgbClr val="FF0000"/>
                          </a:solidFill>
                        </a:rPr>
                        <a:t>$425,858</a:t>
                      </a:r>
                      <a:endParaRPr lang="en-US" sz="1600" dirty="0">
                        <a:solidFill>
                          <a:srgbClr val="FF0000"/>
                        </a:solidFill>
                      </a:endParaRPr>
                    </a:p>
                  </a:txBody>
                  <a:tcPr marL="87630" marR="87630"/>
                </a:tc>
                <a:extLst>
                  <a:ext uri="{0D108BD9-81ED-4DB2-BD59-A6C34878D82A}">
                    <a16:rowId xmlns="" xmlns:a16="http://schemas.microsoft.com/office/drawing/2014/main" val="10003"/>
                  </a:ext>
                </a:extLst>
              </a:tr>
              <a:tr h="457200">
                <a:tc>
                  <a:txBody>
                    <a:bodyPr/>
                    <a:lstStyle/>
                    <a:p>
                      <a:r>
                        <a:rPr lang="en-US" sz="1600" dirty="0" smtClean="0"/>
                        <a:t>English</a:t>
                      </a:r>
                      <a:r>
                        <a:rPr lang="en-US" sz="1600" baseline="0" dirty="0" smtClean="0"/>
                        <a:t> Comp II</a:t>
                      </a:r>
                      <a:endParaRPr lang="en-US" sz="1600" dirty="0"/>
                    </a:p>
                  </a:txBody>
                  <a:tcPr marL="87630" marR="87630"/>
                </a:tc>
                <a:tc>
                  <a:txBody>
                    <a:bodyPr/>
                    <a:lstStyle/>
                    <a:p>
                      <a:r>
                        <a:rPr lang="en-US" sz="1600" dirty="0" smtClean="0"/>
                        <a:t>9,614</a:t>
                      </a:r>
                      <a:endParaRPr lang="en-US" sz="1600" dirty="0"/>
                    </a:p>
                  </a:txBody>
                  <a:tcPr marL="87630" marR="87630"/>
                </a:tc>
                <a:tc>
                  <a:txBody>
                    <a:bodyPr/>
                    <a:lstStyle/>
                    <a:p>
                      <a:r>
                        <a:rPr lang="en-US" sz="1600" dirty="0" smtClean="0"/>
                        <a:t>$219</a:t>
                      </a:r>
                      <a:endParaRPr lang="en-US" sz="1600" dirty="0"/>
                    </a:p>
                  </a:txBody>
                  <a:tcPr marL="87630" marR="87630"/>
                </a:tc>
                <a:tc>
                  <a:txBody>
                    <a:bodyPr/>
                    <a:lstStyle/>
                    <a:p>
                      <a:r>
                        <a:rPr lang="en-US" sz="1600" dirty="0" smtClean="0">
                          <a:solidFill>
                            <a:srgbClr val="FF0000"/>
                          </a:solidFill>
                        </a:rPr>
                        <a:t>$526,367</a:t>
                      </a:r>
                      <a:endParaRPr lang="en-US" sz="1600" dirty="0">
                        <a:solidFill>
                          <a:srgbClr val="FF0000"/>
                        </a:solidFill>
                      </a:endParaRPr>
                    </a:p>
                  </a:txBody>
                  <a:tcPr marL="87630" marR="87630"/>
                </a:tc>
                <a:extLst>
                  <a:ext uri="{0D108BD9-81ED-4DB2-BD59-A6C34878D82A}">
                    <a16:rowId xmlns="" xmlns:a16="http://schemas.microsoft.com/office/drawing/2014/main" val="10004"/>
                  </a:ext>
                </a:extLst>
              </a:tr>
              <a:tr h="457200">
                <a:tc>
                  <a:txBody>
                    <a:bodyPr/>
                    <a:lstStyle/>
                    <a:p>
                      <a:r>
                        <a:rPr lang="en-US" sz="1600" dirty="0" smtClean="0"/>
                        <a:t>Basic Algebra</a:t>
                      </a:r>
                      <a:endParaRPr lang="en-US" sz="1600" dirty="0"/>
                    </a:p>
                  </a:txBody>
                  <a:tcPr marL="87630" marR="87630"/>
                </a:tc>
                <a:tc>
                  <a:txBody>
                    <a:bodyPr/>
                    <a:lstStyle/>
                    <a:p>
                      <a:r>
                        <a:rPr lang="en-US" sz="1600" dirty="0" smtClean="0"/>
                        <a:t>9,291</a:t>
                      </a:r>
                      <a:endParaRPr lang="en-US" sz="1600" dirty="0"/>
                    </a:p>
                  </a:txBody>
                  <a:tcPr marL="87630" marR="87630"/>
                </a:tc>
                <a:tc>
                  <a:txBody>
                    <a:bodyPr/>
                    <a:lstStyle/>
                    <a:p>
                      <a:r>
                        <a:rPr lang="en-US" sz="1600" dirty="0" smtClean="0"/>
                        <a:t>$127</a:t>
                      </a:r>
                      <a:endParaRPr lang="en-US" sz="1600" dirty="0"/>
                    </a:p>
                  </a:txBody>
                  <a:tcPr marL="87630" marR="87630"/>
                </a:tc>
                <a:tc>
                  <a:txBody>
                    <a:bodyPr/>
                    <a:lstStyle/>
                    <a:p>
                      <a:r>
                        <a:rPr lang="en-US" sz="1600" dirty="0" smtClean="0"/>
                        <a:t>$294,989</a:t>
                      </a:r>
                      <a:endParaRPr lang="en-US" sz="1600" dirty="0"/>
                    </a:p>
                  </a:txBody>
                  <a:tcPr marL="87630" marR="87630"/>
                </a:tc>
                <a:extLst>
                  <a:ext uri="{0D108BD9-81ED-4DB2-BD59-A6C34878D82A}">
                    <a16:rowId xmlns="" xmlns:a16="http://schemas.microsoft.com/office/drawing/2014/main" val="10005"/>
                  </a:ext>
                </a:extLst>
              </a:tr>
              <a:tr h="457200">
                <a:tc>
                  <a:txBody>
                    <a:bodyPr/>
                    <a:lstStyle/>
                    <a:p>
                      <a:r>
                        <a:rPr lang="en-US" sz="1600" dirty="0" smtClean="0"/>
                        <a:t>Intro to Sociology</a:t>
                      </a:r>
                      <a:endParaRPr lang="en-US" sz="1600" dirty="0"/>
                    </a:p>
                  </a:txBody>
                  <a:tcPr marL="87630" marR="87630"/>
                </a:tc>
                <a:tc>
                  <a:txBody>
                    <a:bodyPr/>
                    <a:lstStyle/>
                    <a:p>
                      <a:r>
                        <a:rPr lang="en-US" sz="1600" dirty="0" smtClean="0"/>
                        <a:t>7,821</a:t>
                      </a:r>
                      <a:endParaRPr lang="en-US" sz="1600" dirty="0"/>
                    </a:p>
                  </a:txBody>
                  <a:tcPr marL="87630" marR="87630"/>
                </a:tc>
                <a:tc>
                  <a:txBody>
                    <a:bodyPr/>
                    <a:lstStyle/>
                    <a:p>
                      <a:r>
                        <a:rPr lang="en-US" sz="1600" dirty="0" smtClean="0"/>
                        <a:t>$83</a:t>
                      </a:r>
                      <a:endParaRPr lang="en-US" sz="1600" dirty="0"/>
                    </a:p>
                  </a:txBody>
                  <a:tcPr marL="87630" marR="87630"/>
                </a:tc>
                <a:tc>
                  <a:txBody>
                    <a:bodyPr/>
                    <a:lstStyle/>
                    <a:p>
                      <a:r>
                        <a:rPr lang="en-US" sz="1600" dirty="0" smtClean="0"/>
                        <a:t>$162,286</a:t>
                      </a:r>
                      <a:endParaRPr lang="en-US" sz="1600" dirty="0"/>
                    </a:p>
                  </a:txBody>
                  <a:tcPr marL="87630" marR="87630"/>
                </a:tc>
                <a:extLst>
                  <a:ext uri="{0D108BD9-81ED-4DB2-BD59-A6C34878D82A}">
                    <a16:rowId xmlns="" xmlns:a16="http://schemas.microsoft.com/office/drawing/2014/main" val="10006"/>
                  </a:ext>
                </a:extLst>
              </a:tr>
              <a:tr h="457200">
                <a:tc>
                  <a:txBody>
                    <a:bodyPr/>
                    <a:lstStyle/>
                    <a:p>
                      <a:r>
                        <a:rPr lang="en-US" sz="1600" smtClean="0"/>
                        <a:t>Intermediate </a:t>
                      </a:r>
                      <a:r>
                        <a:rPr lang="en-US" sz="1600" dirty="0" smtClean="0"/>
                        <a:t>Algebra</a:t>
                      </a:r>
                      <a:endParaRPr lang="en-US" sz="1600" dirty="0"/>
                    </a:p>
                  </a:txBody>
                  <a:tcPr marL="87630" marR="87630"/>
                </a:tc>
                <a:tc>
                  <a:txBody>
                    <a:bodyPr/>
                    <a:lstStyle/>
                    <a:p>
                      <a:r>
                        <a:rPr lang="en-US" sz="1600" dirty="0" smtClean="0"/>
                        <a:t>7,214</a:t>
                      </a:r>
                      <a:endParaRPr lang="en-US" sz="1600" dirty="0"/>
                    </a:p>
                  </a:txBody>
                  <a:tcPr marL="87630" marR="87630"/>
                </a:tc>
                <a:tc>
                  <a:txBody>
                    <a:bodyPr/>
                    <a:lstStyle/>
                    <a:p>
                      <a:r>
                        <a:rPr lang="en-US" sz="1600" dirty="0" smtClean="0"/>
                        <a:t>$127</a:t>
                      </a:r>
                      <a:endParaRPr lang="en-US" sz="1600" dirty="0"/>
                    </a:p>
                  </a:txBody>
                  <a:tcPr marL="87630" marR="87630"/>
                </a:tc>
                <a:tc>
                  <a:txBody>
                    <a:bodyPr/>
                    <a:lstStyle/>
                    <a:p>
                      <a:r>
                        <a:rPr lang="en-US" sz="1600" dirty="0" smtClean="0"/>
                        <a:t>$229,045</a:t>
                      </a:r>
                      <a:endParaRPr lang="en-US" sz="1600" dirty="0"/>
                    </a:p>
                  </a:txBody>
                  <a:tcPr marL="87630" marR="87630"/>
                </a:tc>
                <a:extLst>
                  <a:ext uri="{0D108BD9-81ED-4DB2-BD59-A6C34878D82A}">
                    <a16:rowId xmlns="" xmlns:a16="http://schemas.microsoft.com/office/drawing/2014/main" val="10007"/>
                  </a:ext>
                </a:extLst>
              </a:tr>
              <a:tr h="457200">
                <a:tc>
                  <a:txBody>
                    <a:bodyPr/>
                    <a:lstStyle/>
                    <a:p>
                      <a:r>
                        <a:rPr lang="en-US" sz="1600" dirty="0" smtClean="0"/>
                        <a:t>Intro to Business</a:t>
                      </a:r>
                      <a:endParaRPr lang="en-US" sz="1600" dirty="0"/>
                    </a:p>
                  </a:txBody>
                  <a:tcPr marL="87630" marR="87630"/>
                </a:tc>
                <a:tc>
                  <a:txBody>
                    <a:bodyPr/>
                    <a:lstStyle/>
                    <a:p>
                      <a:r>
                        <a:rPr lang="en-US" sz="1600" dirty="0" smtClean="0"/>
                        <a:t>5,324</a:t>
                      </a:r>
                      <a:endParaRPr lang="en-US" sz="1600" dirty="0"/>
                    </a:p>
                  </a:txBody>
                  <a:tcPr marL="87630" marR="87630"/>
                </a:tc>
                <a:tc>
                  <a:txBody>
                    <a:bodyPr/>
                    <a:lstStyle/>
                    <a:p>
                      <a:r>
                        <a:rPr lang="en-US" sz="1600" dirty="0" smtClean="0"/>
                        <a:t>$88</a:t>
                      </a:r>
                      <a:endParaRPr lang="en-US" sz="1600" dirty="0"/>
                    </a:p>
                  </a:txBody>
                  <a:tcPr marL="87630" marR="87630"/>
                </a:tc>
                <a:tc>
                  <a:txBody>
                    <a:bodyPr/>
                    <a:lstStyle/>
                    <a:p>
                      <a:r>
                        <a:rPr lang="en-US" sz="1600" dirty="0" smtClean="0"/>
                        <a:t>$117,128</a:t>
                      </a:r>
                      <a:endParaRPr lang="en-US" sz="1600" dirty="0"/>
                    </a:p>
                  </a:txBody>
                  <a:tcPr marL="87630" marR="87630"/>
                </a:tc>
                <a:extLst>
                  <a:ext uri="{0D108BD9-81ED-4DB2-BD59-A6C34878D82A}">
                    <a16:rowId xmlns="" xmlns:a16="http://schemas.microsoft.com/office/drawing/2014/main" val="10008"/>
                  </a:ext>
                </a:extLst>
              </a:tr>
              <a:tr h="457200">
                <a:tc>
                  <a:txBody>
                    <a:bodyPr/>
                    <a:lstStyle/>
                    <a:p>
                      <a:r>
                        <a:rPr lang="en-US" sz="1600" dirty="0" smtClean="0"/>
                        <a:t>Principles of Bio</a:t>
                      </a:r>
                      <a:endParaRPr lang="en-US" sz="1600" dirty="0"/>
                    </a:p>
                  </a:txBody>
                  <a:tcPr marL="87630" marR="87630"/>
                </a:tc>
                <a:tc>
                  <a:txBody>
                    <a:bodyPr/>
                    <a:lstStyle/>
                    <a:p>
                      <a:r>
                        <a:rPr lang="en-US" sz="1600" dirty="0" smtClean="0"/>
                        <a:t>4,244</a:t>
                      </a:r>
                      <a:endParaRPr lang="en-US" sz="1600" dirty="0"/>
                    </a:p>
                  </a:txBody>
                  <a:tcPr marL="87630" marR="87630"/>
                </a:tc>
                <a:tc>
                  <a:txBody>
                    <a:bodyPr/>
                    <a:lstStyle/>
                    <a:p>
                      <a:r>
                        <a:rPr lang="en-US" sz="1600" dirty="0" smtClean="0"/>
                        <a:t>$135</a:t>
                      </a:r>
                      <a:endParaRPr lang="en-US" sz="1600" dirty="0"/>
                    </a:p>
                  </a:txBody>
                  <a:tcPr marL="87630" marR="87630"/>
                </a:tc>
                <a:tc>
                  <a:txBody>
                    <a:bodyPr/>
                    <a:lstStyle/>
                    <a:p>
                      <a:r>
                        <a:rPr lang="en-US" sz="1600" dirty="0" smtClean="0"/>
                        <a:t>$143,235</a:t>
                      </a:r>
                      <a:endParaRPr lang="en-US" sz="1600" dirty="0"/>
                    </a:p>
                  </a:txBody>
                  <a:tcPr marL="87630" marR="87630"/>
                </a:tc>
                <a:extLst>
                  <a:ext uri="{0D108BD9-81ED-4DB2-BD59-A6C34878D82A}">
                    <a16:rowId xmlns="" xmlns:a16="http://schemas.microsoft.com/office/drawing/2014/main" val="10009"/>
                  </a:ext>
                </a:extLst>
              </a:tr>
              <a:tr h="457200">
                <a:tc>
                  <a:txBody>
                    <a:bodyPr/>
                    <a:lstStyle/>
                    <a:p>
                      <a:r>
                        <a:rPr lang="en-US" sz="1600" dirty="0" smtClean="0"/>
                        <a:t>Intro to Ethics</a:t>
                      </a:r>
                      <a:endParaRPr lang="en-US" sz="1600" dirty="0"/>
                    </a:p>
                  </a:txBody>
                  <a:tcPr marL="87630" marR="87630"/>
                </a:tc>
                <a:tc>
                  <a:txBody>
                    <a:bodyPr/>
                    <a:lstStyle/>
                    <a:p>
                      <a:r>
                        <a:rPr lang="en-US" sz="1600" dirty="0" smtClean="0"/>
                        <a:t>4,159</a:t>
                      </a:r>
                      <a:endParaRPr lang="en-US" sz="1600" dirty="0"/>
                    </a:p>
                  </a:txBody>
                  <a:tcPr marL="87630" marR="87630"/>
                </a:tc>
                <a:tc>
                  <a:txBody>
                    <a:bodyPr/>
                    <a:lstStyle/>
                    <a:p>
                      <a:r>
                        <a:rPr lang="en-US" sz="1600" dirty="0" smtClean="0"/>
                        <a:t>$174</a:t>
                      </a:r>
                      <a:endParaRPr lang="en-US" sz="1600" dirty="0"/>
                    </a:p>
                  </a:txBody>
                  <a:tcPr marL="87630" marR="87630"/>
                </a:tc>
                <a:tc>
                  <a:txBody>
                    <a:bodyPr/>
                    <a:lstStyle/>
                    <a:p>
                      <a:r>
                        <a:rPr lang="en-US" sz="1600" dirty="0" smtClean="0"/>
                        <a:t>$180,917</a:t>
                      </a:r>
                      <a:endParaRPr lang="en-US" sz="1600" dirty="0"/>
                    </a:p>
                  </a:txBody>
                  <a:tcPr marL="87630" marR="87630"/>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xmlns="" val="1263973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200" dirty="0" smtClean="0">
                <a:latin typeface="Helvetica Neue Light"/>
                <a:hlinkClick r:id="rId3"/>
              </a:rPr>
              <a:t>Lumen Learning </a:t>
            </a:r>
            <a:r>
              <a:rPr lang="en-US" sz="4200" dirty="0" smtClean="0">
                <a:latin typeface="Helvetica Neue Light"/>
              </a:rPr>
              <a:t>(www.lumenlearning.com)</a:t>
            </a:r>
            <a:endParaRPr lang="en-US" sz="4200" dirty="0">
              <a:latin typeface="Helvetica Neue Light"/>
            </a:endParaRPr>
          </a:p>
        </p:txBody>
      </p:sp>
      <p:sp>
        <p:nvSpPr>
          <p:cNvPr id="5" name="Content Placeholder 4"/>
          <p:cNvSpPr>
            <a:spLocks noGrp="1"/>
          </p:cNvSpPr>
          <p:nvPr>
            <p:ph idx="1"/>
          </p:nvPr>
        </p:nvSpPr>
        <p:spPr/>
        <p:txBody>
          <a:bodyPr>
            <a:normAutofit/>
          </a:bodyPr>
          <a:lstStyle/>
          <a:p>
            <a:r>
              <a:rPr lang="en-US" sz="3200" b="1" dirty="0" smtClean="0"/>
              <a:t>Mission</a:t>
            </a:r>
            <a:r>
              <a:rPr lang="en-US" sz="3200" dirty="0" smtClean="0"/>
              <a:t>:  Scale effective use of OER and analytics </a:t>
            </a:r>
          </a:p>
          <a:p>
            <a:pPr lvl="1"/>
            <a:r>
              <a:rPr lang="en-US" sz="2800" dirty="0" smtClean="0"/>
              <a:t>Improve access and quality</a:t>
            </a:r>
          </a:p>
          <a:p>
            <a:pPr lvl="1"/>
            <a:r>
              <a:rPr lang="en-US" sz="2800" dirty="0" smtClean="0"/>
              <a:t>Impact disadvantaged learners </a:t>
            </a:r>
          </a:p>
          <a:p>
            <a:r>
              <a:rPr lang="en-US" sz="3200" dirty="0" smtClean="0"/>
              <a:t>Partially owned by a charitable foundation </a:t>
            </a:r>
          </a:p>
          <a:p>
            <a:r>
              <a:rPr lang="en-US" sz="3200" dirty="0" smtClean="0"/>
              <a:t>Guide institutional leaders/Guide and support faculty members</a:t>
            </a:r>
          </a:p>
          <a:p>
            <a:r>
              <a:rPr lang="en-US" sz="3200" dirty="0" smtClean="0"/>
              <a:t>Invest in continuous improvement based on learning results</a:t>
            </a:r>
            <a:endParaRPr lang="en-US" sz="3200" dirty="0"/>
          </a:p>
        </p:txBody>
      </p:sp>
    </p:spTree>
    <p:extLst>
      <p:ext uri="{BB962C8B-B14F-4D97-AF65-F5344CB8AC3E}">
        <p14:creationId xmlns:p14="http://schemas.microsoft.com/office/powerpoint/2010/main" xmlns="" val="1553476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200" dirty="0" smtClean="0">
                <a:latin typeface="Helvetica Neue Light"/>
              </a:rPr>
              <a:t>Professional Development Center Summer 2014 OER offerings</a:t>
            </a:r>
            <a:endParaRPr lang="en-US" sz="4200" dirty="0">
              <a:latin typeface="Helvetica Neue Light"/>
            </a:endParaRPr>
          </a:p>
        </p:txBody>
      </p:sp>
      <p:sp>
        <p:nvSpPr>
          <p:cNvPr id="3" name="Content Placeholder 2"/>
          <p:cNvSpPr>
            <a:spLocks noGrp="1"/>
          </p:cNvSpPr>
          <p:nvPr>
            <p:ph idx="1"/>
          </p:nvPr>
        </p:nvSpPr>
        <p:spPr/>
        <p:txBody>
          <a:bodyPr vert="horz" lIns="91440" tIns="45720" rIns="91440" bIns="45720" rtlCol="0" anchor="t">
            <a:normAutofit fontScale="85000" lnSpcReduction="10000"/>
          </a:bodyPr>
          <a:lstStyle/>
          <a:p>
            <a:r>
              <a:rPr lang="en-US" sz="3200" dirty="0" smtClean="0">
                <a:solidFill>
                  <a:srgbClr val="FF0000"/>
                </a:solidFill>
              </a:rPr>
              <a:t>1</a:t>
            </a:r>
            <a:r>
              <a:rPr lang="en-US" sz="3200" baseline="0" dirty="0" smtClean="0">
                <a:solidFill>
                  <a:srgbClr val="FF0000"/>
                </a:solidFill>
              </a:rPr>
              <a:t> day hands on workshop—9 </a:t>
            </a:r>
            <a:r>
              <a:rPr lang="en-US" sz="3200" baseline="0" dirty="0" smtClean="0"/>
              <a:t>faculty participants</a:t>
            </a:r>
          </a:p>
          <a:p>
            <a:pPr lvl="1"/>
            <a:r>
              <a:rPr lang="en-US" sz="2800" dirty="0" smtClean="0"/>
              <a:t>Introduction to Open Course Delivery</a:t>
            </a:r>
          </a:p>
          <a:p>
            <a:pPr lvl="1"/>
            <a:r>
              <a:rPr lang="en-US" sz="2800" baseline="0" dirty="0" smtClean="0"/>
              <a:t>Preparing an Open Course</a:t>
            </a:r>
          </a:p>
          <a:p>
            <a:pPr lvl="1"/>
            <a:r>
              <a:rPr lang="en-US" sz="2800" dirty="0" smtClean="0"/>
              <a:t>Preparing for Success</a:t>
            </a:r>
          </a:p>
          <a:p>
            <a:pPr marL="342900" lvl="1" indent="0">
              <a:buNone/>
            </a:pPr>
            <a:endParaRPr lang="en-US" sz="2800" baseline="0" dirty="0" smtClean="0"/>
          </a:p>
          <a:p>
            <a:r>
              <a:rPr lang="en-US" sz="3200" dirty="0" smtClean="0">
                <a:solidFill>
                  <a:srgbClr val="FF0000"/>
                </a:solidFill>
              </a:rPr>
              <a:t>Orientation week webinar</a:t>
            </a:r>
            <a:r>
              <a:rPr lang="en-US" sz="3200" dirty="0" smtClean="0"/>
              <a:t>—25 faculty participants</a:t>
            </a:r>
          </a:p>
          <a:p>
            <a:pPr marL="0" indent="0">
              <a:buNone/>
            </a:pPr>
            <a:endParaRPr lang="en-US" sz="3200" dirty="0" smtClean="0"/>
          </a:p>
          <a:p>
            <a:r>
              <a:rPr lang="en-US" sz="3200" dirty="0" smtClean="0"/>
              <a:t>Continued webinar offerings </a:t>
            </a:r>
            <a:r>
              <a:rPr lang="en-US" sz="3200" dirty="0" smtClean="0">
                <a:hlinkClick r:id="rId3"/>
              </a:rPr>
              <a:t>CCCOER—Community </a:t>
            </a:r>
            <a:r>
              <a:rPr lang="en-US" sz="3200" dirty="0">
                <a:hlinkClick r:id="rId4"/>
              </a:rPr>
              <a:t>College Consortium of Open Education Resources</a:t>
            </a:r>
            <a:endParaRPr lang="en-US" sz="3200" dirty="0"/>
          </a:p>
          <a:p>
            <a:pPr marL="0" indent="0">
              <a:buNone/>
            </a:pPr>
            <a:r>
              <a:rPr lang="en-US" sz="3200" dirty="0" smtClean="0"/>
              <a:t> </a:t>
            </a:r>
            <a:endParaRPr lang="en-US" sz="3200" dirty="0"/>
          </a:p>
        </p:txBody>
      </p:sp>
    </p:spTree>
    <p:extLst>
      <p:ext uri="{BB962C8B-B14F-4D97-AF65-F5344CB8AC3E}">
        <p14:creationId xmlns:p14="http://schemas.microsoft.com/office/powerpoint/2010/main" xmlns="" val="3282588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normAutofit/>
          </a:bodyPr>
          <a:lstStyle/>
          <a:p>
            <a:r>
              <a:rPr lang="en-US" sz="4200" dirty="0" smtClean="0">
                <a:latin typeface="Helvetica Neue Light"/>
              </a:rPr>
              <a:t>Where Are We</a:t>
            </a:r>
            <a:r>
              <a:rPr lang="en-US" sz="4200" baseline="0" dirty="0" smtClean="0">
                <a:latin typeface="Helvetica Neue Light"/>
              </a:rPr>
              <a:t> At Now?</a:t>
            </a:r>
            <a:endParaRPr lang="en-US" sz="4200" dirty="0">
              <a:latin typeface="Helvetica Neue Light"/>
            </a:endParaRP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n-US" sz="2800" dirty="0"/>
              <a:t>Contact list of interested faculty to determine:</a:t>
            </a:r>
          </a:p>
          <a:p>
            <a:pPr lvl="1"/>
            <a:r>
              <a:rPr lang="en-US" sz="2400" dirty="0"/>
              <a:t>If still interested in OER</a:t>
            </a:r>
          </a:p>
          <a:p>
            <a:pPr lvl="1"/>
            <a:r>
              <a:rPr lang="en-US" sz="2400" dirty="0"/>
              <a:t>If yes, what is timeline for developing</a:t>
            </a:r>
          </a:p>
          <a:p>
            <a:pPr lvl="1"/>
            <a:r>
              <a:rPr lang="en-US" sz="2400" dirty="0"/>
              <a:t>If delayed, what are barriers or concern</a:t>
            </a:r>
          </a:p>
          <a:p>
            <a:pPr marL="0" indent="0">
              <a:buNone/>
            </a:pPr>
            <a:endParaRPr lang="en-US" sz="2800" dirty="0"/>
          </a:p>
          <a:p>
            <a:r>
              <a:rPr lang="en-US" sz="2800" dirty="0"/>
              <a:t>Departmental initiatives</a:t>
            </a:r>
          </a:p>
          <a:p>
            <a:pPr lvl="1"/>
            <a:r>
              <a:rPr lang="en-US" sz="2400" dirty="0"/>
              <a:t>Business and Social Science Division $1,000,000 challenge to reduce textbook costs (OER or publisher deals)</a:t>
            </a:r>
          </a:p>
          <a:p>
            <a:pPr lvl="1"/>
            <a:endParaRPr lang="en-US" sz="2400" dirty="0"/>
          </a:p>
          <a:p>
            <a:r>
              <a:rPr lang="en-US" sz="2700" dirty="0"/>
              <a:t>In progress—Developmental English, History, Earth Science, Counseling, Statistics, English Language Instruction, </a:t>
            </a:r>
            <a:r>
              <a:rPr lang="en-US" sz="2700" dirty="0" smtClean="0"/>
              <a:t>Psychology (Foundation Grant funding)</a:t>
            </a:r>
            <a:endParaRPr lang="en-US" sz="2700" dirty="0"/>
          </a:p>
          <a:p>
            <a:pPr lvl="1"/>
            <a:endParaRPr lang="en-US" dirty="0"/>
          </a:p>
        </p:txBody>
      </p:sp>
    </p:spTree>
    <p:extLst>
      <p:ext uri="{BB962C8B-B14F-4D97-AF65-F5344CB8AC3E}">
        <p14:creationId xmlns:p14="http://schemas.microsoft.com/office/powerpoint/2010/main" xmlns="" val="284420583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normAutofit/>
          </a:bodyPr>
          <a:lstStyle/>
          <a:p>
            <a:r>
              <a:rPr lang="en-US" sz="4200" dirty="0" smtClean="0">
                <a:latin typeface="Helvetica Neue Light"/>
              </a:rPr>
              <a:t>Where Are We</a:t>
            </a:r>
            <a:r>
              <a:rPr lang="en-US" sz="4200" baseline="0" dirty="0" smtClean="0">
                <a:latin typeface="Helvetica Neue Light"/>
              </a:rPr>
              <a:t> At Now?</a:t>
            </a:r>
            <a:endParaRPr lang="en-US" sz="4200" dirty="0">
              <a:latin typeface="Helvetica Neue Light"/>
            </a:endParaRP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r>
              <a:rPr lang="en-US" sz="2800" dirty="0" smtClean="0"/>
              <a:t>Contact list of interested faculty to determine:</a:t>
            </a:r>
          </a:p>
          <a:p>
            <a:pPr lvl="1"/>
            <a:r>
              <a:rPr lang="en-US" sz="2400" dirty="0" smtClean="0"/>
              <a:t>If still interested in OER</a:t>
            </a:r>
          </a:p>
          <a:p>
            <a:pPr lvl="1"/>
            <a:r>
              <a:rPr lang="en-US" sz="2400" dirty="0" smtClean="0"/>
              <a:t>If yes, what is timeline for developing</a:t>
            </a:r>
          </a:p>
          <a:p>
            <a:pPr lvl="1"/>
            <a:r>
              <a:rPr lang="en-US" sz="2400" dirty="0" smtClean="0"/>
              <a:t>If delayed, what are barriers or concern</a:t>
            </a:r>
          </a:p>
          <a:p>
            <a:pPr marL="342900" lvl="1" indent="0">
              <a:buNone/>
            </a:pPr>
            <a:endParaRPr lang="en-US" sz="2400" dirty="0"/>
          </a:p>
          <a:p>
            <a:r>
              <a:rPr lang="en-US" sz="2800" dirty="0"/>
              <a:t>Lumen Learning follow-up webinar (to answer questions from summer workshop participants)</a:t>
            </a:r>
          </a:p>
          <a:p>
            <a:pPr marL="0" indent="0">
              <a:buNone/>
            </a:pPr>
            <a:endParaRPr lang="en-US" sz="2800" dirty="0"/>
          </a:p>
          <a:p>
            <a:r>
              <a:rPr lang="en-US" sz="2800" dirty="0"/>
              <a:t>Departmental initiatives</a:t>
            </a:r>
          </a:p>
          <a:p>
            <a:pPr lvl="1"/>
            <a:r>
              <a:rPr lang="en-US" sz="2400" dirty="0"/>
              <a:t>Business and Social Science Division $1,000,000 challenge to reduce textbook costs (OER or publisher deals)</a:t>
            </a:r>
          </a:p>
          <a:p>
            <a:pPr lvl="1"/>
            <a:endParaRPr lang="en-US" sz="2400" dirty="0"/>
          </a:p>
          <a:p>
            <a:r>
              <a:rPr lang="en-US" sz="2700" dirty="0"/>
              <a:t>In progress—Developmental English, History, Earth Science, Counseling, Statistics, English Language Instruction, Psychology</a:t>
            </a:r>
          </a:p>
          <a:p>
            <a:pPr lvl="1"/>
            <a:endParaRPr lang="en-US" dirty="0"/>
          </a:p>
        </p:txBody>
      </p:sp>
    </p:spTree>
    <p:extLst>
      <p:ext uri="{BB962C8B-B14F-4D97-AF65-F5344CB8AC3E}">
        <p14:creationId xmlns:p14="http://schemas.microsoft.com/office/powerpoint/2010/main" xmlns="" val="1260172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latin typeface="Helvetica Neue Light"/>
              </a:rPr>
              <a:t>What are other schools/states doing?</a:t>
            </a:r>
            <a:endParaRPr lang="en-US" sz="4200" dirty="0">
              <a:latin typeface="Helvetica Neue Light"/>
            </a:endParaRPr>
          </a:p>
        </p:txBody>
      </p:sp>
      <p:sp>
        <p:nvSpPr>
          <p:cNvPr id="3" name="Content Placeholder 2"/>
          <p:cNvSpPr>
            <a:spLocks noGrp="1"/>
          </p:cNvSpPr>
          <p:nvPr>
            <p:ph idx="1"/>
          </p:nvPr>
        </p:nvSpPr>
        <p:spPr/>
        <p:txBody>
          <a:bodyPr>
            <a:normAutofit/>
          </a:bodyPr>
          <a:lstStyle/>
          <a:p>
            <a:r>
              <a:rPr lang="en-US" sz="3200" dirty="0" smtClean="0">
                <a:hlinkClick r:id="rId3"/>
              </a:rPr>
              <a:t>University of Minnesota </a:t>
            </a:r>
            <a:r>
              <a:rPr lang="en-US" sz="3200" dirty="0" smtClean="0"/>
              <a:t>online catalog of open textbooks (saved $100,000)</a:t>
            </a:r>
          </a:p>
          <a:p>
            <a:r>
              <a:rPr lang="en-US" sz="3200" dirty="0" smtClean="0"/>
              <a:t>Tidewater Community College</a:t>
            </a:r>
          </a:p>
          <a:p>
            <a:pPr lvl="1"/>
            <a:r>
              <a:rPr lang="en-US" sz="2900" dirty="0" smtClean="0">
                <a:hlinkClick r:id="rId4"/>
              </a:rPr>
              <a:t>Z-degree</a:t>
            </a:r>
            <a:r>
              <a:rPr lang="en-US" sz="2900" dirty="0" smtClean="0"/>
              <a:t>:  Nation’s first zero-textbook-cost associate degree program (only uses OER)</a:t>
            </a:r>
          </a:p>
          <a:p>
            <a:r>
              <a:rPr lang="en-US" sz="3200" dirty="0" smtClean="0">
                <a:hlinkClick r:id="rId5"/>
              </a:rPr>
              <a:t>Washington State’s Open Course Library </a:t>
            </a:r>
            <a:r>
              <a:rPr lang="en-US" sz="3200" dirty="0" smtClean="0"/>
              <a:t>(81 largest enrollment courses, $5.5 million saved as of last year)</a:t>
            </a:r>
          </a:p>
          <a:p>
            <a:pPr marL="0" indent="0">
              <a:buNone/>
            </a:pPr>
            <a:endParaRPr lang="en-US" sz="3200" dirty="0"/>
          </a:p>
        </p:txBody>
      </p:sp>
    </p:spTree>
    <p:extLst>
      <p:ext uri="{BB962C8B-B14F-4D97-AF65-F5344CB8AC3E}">
        <p14:creationId xmlns:p14="http://schemas.microsoft.com/office/powerpoint/2010/main" xmlns="" val="1082251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started with this guy…</a:t>
            </a:r>
            <a:endParaRPr lang="en-US" dirty="0"/>
          </a:p>
        </p:txBody>
      </p:sp>
      <p:pic>
        <p:nvPicPr>
          <p:cNvPr id="1026" name="Picture 2" descr="http://www.gannett-cdn.com/-mm-/83d3772efc435ae0de4b7b6f98d034261b78f7cd/c=91-0-4900-3616&amp;r=x513&amp;c=680x510/local/-/media/2015/03/05/Salem/Salem/635611516051752309-SALHigherEdTalk0305LED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1371600"/>
            <a:ext cx="4836583" cy="362743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219200" y="5562600"/>
            <a:ext cx="4424609" cy="923330"/>
          </a:xfrm>
          <a:prstGeom prst="rect">
            <a:avLst/>
          </a:prstGeom>
          <a:noFill/>
        </p:spPr>
        <p:txBody>
          <a:bodyPr wrap="none" rtlCol="0">
            <a:spAutoFit/>
          </a:bodyPr>
          <a:lstStyle/>
          <a:p>
            <a:r>
              <a:rPr lang="en-US" dirty="0"/>
              <a:t>Cable Green, Director of Global Learning</a:t>
            </a:r>
          </a:p>
          <a:p>
            <a:r>
              <a:rPr lang="en-US" dirty="0" smtClean="0"/>
              <a:t>Creative Commons</a:t>
            </a:r>
          </a:p>
          <a:p>
            <a:r>
              <a:rPr lang="en-US" dirty="0" smtClean="0"/>
              <a:t>Keynote, January 2014</a:t>
            </a:r>
            <a:endParaRPr lang="en-US" dirty="0"/>
          </a:p>
        </p:txBody>
      </p:sp>
    </p:spTree>
    <p:extLst>
      <p:ext uri="{BB962C8B-B14F-4D97-AF65-F5344CB8AC3E}">
        <p14:creationId xmlns:p14="http://schemas.microsoft.com/office/powerpoint/2010/main" xmlns="" val="2285783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latin typeface="Helvetica Neue Light"/>
              </a:rPr>
              <a:t>Closer to home…</a:t>
            </a:r>
            <a:endParaRPr lang="en-US" sz="4200" dirty="0">
              <a:latin typeface="Helvetica Neue Light"/>
            </a:endParaRPr>
          </a:p>
        </p:txBody>
      </p:sp>
      <p:pic>
        <p:nvPicPr>
          <p:cNvPr id="4" name="Picture 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6019800" y="185744"/>
            <a:ext cx="2819400" cy="5841768"/>
          </a:xfrm>
          <a:prstGeom prst="rect">
            <a:avLst/>
          </a:prstGeom>
        </p:spPr>
      </p:pic>
      <p:sp>
        <p:nvSpPr>
          <p:cNvPr id="3" name="Content Placeholder 2"/>
          <p:cNvSpPr>
            <a:spLocks noGrp="1"/>
          </p:cNvSpPr>
          <p:nvPr>
            <p:ph idx="1"/>
          </p:nvPr>
        </p:nvSpPr>
        <p:spPr/>
        <p:txBody>
          <a:bodyPr/>
          <a:lstStyle/>
          <a:p>
            <a:r>
              <a:rPr lang="en-US" sz="2800" dirty="0" smtClean="0"/>
              <a:t>State </a:t>
            </a:r>
            <a:r>
              <a:rPr lang="en-US" sz="2800" dirty="0"/>
              <a:t>of Illinois—Affordable College Textbook Act (</a:t>
            </a:r>
            <a:r>
              <a:rPr lang="en-US" sz="2800" dirty="0">
                <a:hlinkClick r:id="rId4"/>
              </a:rPr>
              <a:t>Bill S.1704</a:t>
            </a:r>
            <a:r>
              <a:rPr lang="en-US" sz="2800" dirty="0" smtClean="0"/>
              <a:t>) from November 14, 2013 (Durbin D-IL and Franken D-MN)</a:t>
            </a:r>
          </a:p>
          <a:p>
            <a:pPr lvl="1"/>
            <a:r>
              <a:rPr lang="en-US" sz="2400" dirty="0" smtClean="0"/>
              <a:t>Grant program to support pilot programs at colleges</a:t>
            </a:r>
          </a:p>
          <a:p>
            <a:pPr lvl="1"/>
            <a:r>
              <a:rPr lang="en-US" sz="2400" dirty="0" smtClean="0"/>
              <a:t>Ensures freely available and easily accessible OER</a:t>
            </a:r>
          </a:p>
          <a:p>
            <a:pPr lvl="1"/>
            <a:r>
              <a:rPr lang="en-US" sz="2400" dirty="0" smtClean="0"/>
              <a:t>Colleges must report on effectiveness</a:t>
            </a:r>
          </a:p>
          <a:p>
            <a:pPr lvl="1"/>
            <a:r>
              <a:rPr lang="en-US" sz="2400" dirty="0" smtClean="0"/>
              <a:t>Improves existing requirements for publishers</a:t>
            </a:r>
          </a:p>
          <a:p>
            <a:pPr lvl="1"/>
            <a:r>
              <a:rPr lang="en-US" sz="2400" dirty="0" smtClean="0"/>
              <a:t>Report price trends of college textbooks to congress</a:t>
            </a:r>
          </a:p>
          <a:p>
            <a:r>
              <a:rPr lang="en-US" sz="2700" dirty="0" smtClean="0"/>
              <a:t>SIU </a:t>
            </a:r>
            <a:r>
              <a:rPr lang="en-US" sz="2700" dirty="0" smtClean="0">
                <a:hlinkClick r:id="rId5"/>
              </a:rPr>
              <a:t>Edwardsville</a:t>
            </a:r>
            <a:r>
              <a:rPr lang="en-US" sz="2700" dirty="0" smtClean="0"/>
              <a:t>—piloting 11 courses this fall</a:t>
            </a:r>
          </a:p>
          <a:p>
            <a:pPr lvl="1"/>
            <a:endParaRPr lang="en-US" dirty="0" smtClean="0"/>
          </a:p>
          <a:p>
            <a:pPr lvl="1"/>
            <a:endParaRPr lang="en-US" dirty="0"/>
          </a:p>
          <a:p>
            <a:endParaRPr lang="en-US" dirty="0"/>
          </a:p>
        </p:txBody>
      </p:sp>
    </p:spTree>
    <p:extLst>
      <p:ext uri="{BB962C8B-B14F-4D97-AF65-F5344CB8AC3E}">
        <p14:creationId xmlns:p14="http://schemas.microsoft.com/office/powerpoint/2010/main" xmlns="" val="2812857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solidFill>
              <a:schemeClr val="accent2">
                <a:lumMod val="40000"/>
                <a:lumOff val="60000"/>
              </a:schemeClr>
            </a:solidFill>
          </a:ln>
        </p:spPr>
        <p:txBody>
          <a:bodyPr/>
          <a:lstStyle/>
          <a:p>
            <a:r>
              <a:rPr lang="en-US" dirty="0" smtClean="0">
                <a:latin typeface="Helvetica Neue Light"/>
              </a:rPr>
              <a:t>Feedback from CLC faculty</a:t>
            </a:r>
            <a:endParaRPr lang="en-US" dirty="0">
              <a:latin typeface="Helvetica Neue Light"/>
            </a:endParaRPr>
          </a:p>
        </p:txBody>
      </p:sp>
      <p:sp>
        <p:nvSpPr>
          <p:cNvPr id="3" name="Content Placeholder 2"/>
          <p:cNvSpPr>
            <a:spLocks noGrp="1"/>
          </p:cNvSpPr>
          <p:nvPr>
            <p:ph idx="1"/>
          </p:nvPr>
        </p:nvSpPr>
        <p:spPr/>
        <p:txBody>
          <a:bodyPr>
            <a:normAutofit/>
          </a:bodyPr>
          <a:lstStyle/>
          <a:p>
            <a:r>
              <a:rPr lang="en-US" sz="2800" dirty="0" smtClean="0"/>
              <a:t>Developing OER takes time!</a:t>
            </a:r>
          </a:p>
          <a:p>
            <a:pPr lvl="1"/>
            <a:r>
              <a:rPr lang="en-US" sz="2800" dirty="0" smtClean="0"/>
              <a:t>Search time, reading through materials, development of text, updating</a:t>
            </a:r>
          </a:p>
          <a:p>
            <a:pPr lvl="1"/>
            <a:r>
              <a:rPr lang="en-US" sz="2800" dirty="0" smtClean="0"/>
              <a:t>Release time is vital for those developing materials</a:t>
            </a:r>
          </a:p>
          <a:p>
            <a:pPr lvl="1"/>
            <a:r>
              <a:rPr lang="en-US" sz="2800" dirty="0" smtClean="0"/>
              <a:t>Support materials</a:t>
            </a:r>
          </a:p>
          <a:p>
            <a:r>
              <a:rPr lang="en-US" sz="2800" dirty="0" smtClean="0"/>
              <a:t>Process of publishing to provide print option to students  (Bookstore?  Print services?  Other?)</a:t>
            </a:r>
          </a:p>
          <a:p>
            <a:pPr marL="0" indent="0">
              <a:buNone/>
            </a:pPr>
            <a:endParaRPr lang="en-US" sz="2800" dirty="0" smtClean="0"/>
          </a:p>
          <a:p>
            <a:pPr marL="0" indent="0">
              <a:buNone/>
            </a:pPr>
            <a:r>
              <a:rPr lang="en-US" sz="2400" dirty="0" smtClean="0"/>
              <a:t>		</a:t>
            </a:r>
          </a:p>
        </p:txBody>
      </p:sp>
    </p:spTree>
    <p:extLst>
      <p:ext uri="{BB962C8B-B14F-4D97-AF65-F5344CB8AC3E}">
        <p14:creationId xmlns:p14="http://schemas.microsoft.com/office/powerpoint/2010/main" xmlns="" val="798653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981950" cy="1006474"/>
          </a:xfrm>
          <a:solidFill>
            <a:schemeClr val="accent6">
              <a:lumMod val="60000"/>
              <a:lumOff val="40000"/>
            </a:schemeClr>
          </a:solidFill>
        </p:spPr>
        <p:txBody>
          <a:bodyPr>
            <a:normAutofit/>
          </a:bodyPr>
          <a:lstStyle/>
          <a:p>
            <a:r>
              <a:rPr lang="en-US" sz="4200" dirty="0" smtClean="0">
                <a:latin typeface="Helvetica Neue Light"/>
              </a:rPr>
              <a:t>Next Steps</a:t>
            </a:r>
            <a:endParaRPr lang="en-US" sz="4200" dirty="0">
              <a:latin typeface="Helvetica Neue Light"/>
            </a:endParaRPr>
          </a:p>
        </p:txBody>
      </p:sp>
      <p:sp>
        <p:nvSpPr>
          <p:cNvPr id="3" name="Content Placeholder 2"/>
          <p:cNvSpPr>
            <a:spLocks noGrp="1"/>
          </p:cNvSpPr>
          <p:nvPr>
            <p:ph idx="1"/>
          </p:nvPr>
        </p:nvSpPr>
        <p:spPr>
          <a:xfrm>
            <a:off x="628650" y="1371600"/>
            <a:ext cx="7600950" cy="5257800"/>
          </a:xfrm>
        </p:spPr>
        <p:txBody>
          <a:bodyPr>
            <a:noAutofit/>
          </a:bodyPr>
          <a:lstStyle/>
          <a:p>
            <a:r>
              <a:rPr lang="en-US" sz="2400" dirty="0" smtClean="0"/>
              <a:t>How many OER texts would</a:t>
            </a:r>
            <a:r>
              <a:rPr lang="en-US" sz="2400" baseline="0" dirty="0" smtClean="0"/>
              <a:t> we like</a:t>
            </a:r>
            <a:r>
              <a:rPr lang="en-US" sz="2400" dirty="0" smtClean="0"/>
              <a:t> to see?  Timeline?</a:t>
            </a:r>
          </a:p>
          <a:p>
            <a:r>
              <a:rPr lang="en-US" sz="2400" baseline="0" dirty="0" smtClean="0"/>
              <a:t>Areas</a:t>
            </a:r>
            <a:r>
              <a:rPr lang="en-US" sz="2400" dirty="0" smtClean="0"/>
              <a:t> of priority</a:t>
            </a:r>
          </a:p>
          <a:p>
            <a:pPr lvl="1"/>
            <a:r>
              <a:rPr lang="en-US" sz="2000" baseline="0" dirty="0" smtClean="0"/>
              <a:t>Number</a:t>
            </a:r>
            <a:r>
              <a:rPr lang="en-US" sz="2000" dirty="0" smtClean="0"/>
              <a:t> of students impacted?</a:t>
            </a:r>
          </a:p>
          <a:p>
            <a:pPr lvl="1"/>
            <a:r>
              <a:rPr lang="en-US" sz="2000" baseline="0" dirty="0" smtClean="0"/>
              <a:t>Number</a:t>
            </a:r>
            <a:r>
              <a:rPr lang="en-US" sz="2000" dirty="0" smtClean="0"/>
              <a:t> of sections?</a:t>
            </a:r>
          </a:p>
          <a:p>
            <a:pPr lvl="1"/>
            <a:r>
              <a:rPr lang="en-US" sz="2000" baseline="0" dirty="0" smtClean="0"/>
              <a:t>Representation</a:t>
            </a:r>
            <a:r>
              <a:rPr lang="en-US" sz="2000" dirty="0" smtClean="0"/>
              <a:t> from each division?</a:t>
            </a:r>
          </a:p>
          <a:p>
            <a:pPr lvl="1"/>
            <a:r>
              <a:rPr lang="en-US" sz="2000" baseline="0" dirty="0" smtClean="0"/>
              <a:t>How</a:t>
            </a:r>
            <a:r>
              <a:rPr lang="en-US" sz="2000" dirty="0" smtClean="0"/>
              <a:t> many faculty are involved in creation</a:t>
            </a:r>
          </a:p>
          <a:p>
            <a:pPr lvl="1"/>
            <a:r>
              <a:rPr lang="en-US" sz="2000" baseline="0" dirty="0" smtClean="0"/>
              <a:t>Current</a:t>
            </a:r>
            <a:r>
              <a:rPr lang="en-US" sz="2000" dirty="0" smtClean="0"/>
              <a:t> textbook costs?</a:t>
            </a:r>
          </a:p>
          <a:p>
            <a:pPr lvl="1"/>
            <a:r>
              <a:rPr lang="en-US" sz="2000" baseline="0" dirty="0" smtClean="0"/>
              <a:t>Areas</a:t>
            </a:r>
            <a:r>
              <a:rPr lang="en-US" sz="2000" dirty="0" smtClean="0"/>
              <a:t> where no OER currently exist vs readily existing materials</a:t>
            </a:r>
          </a:p>
          <a:p>
            <a:r>
              <a:rPr lang="en-US" sz="2400" baseline="0" dirty="0" smtClean="0"/>
              <a:t>Incentives</a:t>
            </a:r>
            <a:r>
              <a:rPr lang="en-US" sz="2400" dirty="0" smtClean="0"/>
              <a:t> for faculty to use/develop OER</a:t>
            </a:r>
          </a:p>
          <a:p>
            <a:pPr lvl="1"/>
            <a:r>
              <a:rPr lang="en-US" sz="2000" baseline="0" dirty="0" smtClean="0"/>
              <a:t>Different</a:t>
            </a:r>
            <a:r>
              <a:rPr lang="en-US" sz="2000" dirty="0" smtClean="0"/>
              <a:t> if use existing course vs. develop from scratch or even modify</a:t>
            </a:r>
            <a:endParaRPr lang="en-US" sz="2000" baseline="0" dirty="0" smtClean="0"/>
          </a:p>
          <a:p>
            <a:r>
              <a:rPr lang="en-US" sz="2400" baseline="0" dirty="0" smtClean="0"/>
              <a:t>How do we indicate </a:t>
            </a:r>
            <a:r>
              <a:rPr lang="en-US" sz="2400" dirty="0" smtClean="0"/>
              <a:t>classes </a:t>
            </a:r>
            <a:r>
              <a:rPr lang="en-US" sz="2400" smtClean="0"/>
              <a:t>where </a:t>
            </a:r>
            <a:r>
              <a:rPr lang="en-US" sz="2400" smtClean="0"/>
              <a:t> OER </a:t>
            </a:r>
            <a:r>
              <a:rPr lang="en-US" sz="2400" dirty="0" smtClean="0"/>
              <a:t>are used</a:t>
            </a:r>
            <a:r>
              <a:rPr lang="en-US" sz="2400" baseline="0" dirty="0" smtClean="0"/>
              <a:t> to students?</a:t>
            </a:r>
          </a:p>
          <a:p>
            <a:r>
              <a:rPr lang="en-US" sz="2400" dirty="0" smtClean="0"/>
              <a:t>OER full courses</a:t>
            </a:r>
            <a:endParaRPr lang="en-US"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16700" y="1804988"/>
            <a:ext cx="1612900" cy="1784350"/>
          </a:xfrm>
          <a:prstGeom prst="rect">
            <a:avLst/>
          </a:prstGeom>
        </p:spPr>
      </p:pic>
    </p:spTree>
    <p:extLst>
      <p:ext uri="{BB962C8B-B14F-4D97-AF65-F5344CB8AC3E}">
        <p14:creationId xmlns:p14="http://schemas.microsoft.com/office/powerpoint/2010/main" xmlns="" val="31050344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Keys to success at CLC</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sz="2800" dirty="0"/>
              <a:t>Administrative support</a:t>
            </a:r>
          </a:p>
          <a:p>
            <a:r>
              <a:rPr lang="en-US" sz="2700" dirty="0"/>
              <a:t>Faculty meeting</a:t>
            </a:r>
          </a:p>
          <a:p>
            <a:r>
              <a:rPr lang="en-US" sz="2700" dirty="0"/>
              <a:t>Grants</a:t>
            </a:r>
          </a:p>
          <a:p>
            <a:r>
              <a:rPr lang="en-US" sz="2700" dirty="0"/>
              <a:t>Involvement of Deans ($1,000,000 Challenge</a:t>
            </a:r>
            <a:r>
              <a:rPr lang="en-US" sz="2700" dirty="0" smtClean="0"/>
              <a:t>)</a:t>
            </a:r>
          </a:p>
          <a:p>
            <a:r>
              <a:rPr lang="en-US" sz="2700" dirty="0" smtClean="0"/>
              <a:t>Outreach (faculty and students)</a:t>
            </a:r>
            <a:endParaRPr lang="en-US" sz="2700" dirty="0"/>
          </a:p>
          <a:p>
            <a:endParaRPr lang="en-US" dirty="0"/>
          </a:p>
        </p:txBody>
      </p:sp>
      <p:pic>
        <p:nvPicPr>
          <p:cNvPr id="1026" name="Picture 2" descr="C:\Users\ctre1\AppData\Local\Microsoft\Windows\Temporary Internet Files\Content.IE5\D4L9ABFO\key[1].png"/>
          <p:cNvPicPr>
            <a:picLocks noChangeAspect="1" noChangeArrowheads="1"/>
          </p:cNvPicPr>
          <p:nvPr/>
        </p:nvPicPr>
        <p:blipFill>
          <a:blip r:embed="rId3"/>
          <a:srcRect/>
          <a:stretch>
            <a:fillRect/>
          </a:stretch>
        </p:blipFill>
        <p:spPr bwMode="auto">
          <a:xfrm>
            <a:off x="3886200" y="3886200"/>
            <a:ext cx="2688108" cy="2749983"/>
          </a:xfrm>
          <a:prstGeom prst="rect">
            <a:avLst/>
          </a:prstGeom>
          <a:noFill/>
        </p:spPr>
      </p:pic>
    </p:spTree>
    <p:extLst>
      <p:ext uri="{BB962C8B-B14F-4D97-AF65-F5344CB8AC3E}">
        <p14:creationId xmlns:p14="http://schemas.microsoft.com/office/powerpoint/2010/main" xmlns="" val="2543762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Open Education Consortium/Community College Consortium for OER</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a:hlinkClick r:id="rId3"/>
              </a:rPr>
              <a:t>http://oeconsortium.org</a:t>
            </a:r>
            <a:endParaRPr lang="en-US" dirty="0"/>
          </a:p>
          <a:p>
            <a:r>
              <a:rPr lang="en-US">
                <a:hlinkClick r:id="rId4"/>
              </a:rPr>
              <a:t>http://oerconsortium.org</a:t>
            </a:r>
            <a:endParaRPr lang="en-US" dirty="0"/>
          </a:p>
          <a:p>
            <a:endParaRPr lang="en-US" dirty="0"/>
          </a:p>
        </p:txBody>
      </p:sp>
      <p:pic>
        <p:nvPicPr>
          <p:cNvPr id="4" name="Picture 3" descr="CCCOER logo.jpg"/>
          <p:cNvPicPr>
            <a:picLocks noChangeAspect="1"/>
          </p:cNvPicPr>
          <p:nvPr/>
        </p:nvPicPr>
        <p:blipFill>
          <a:blip r:embed="rId5"/>
          <a:stretch>
            <a:fillRect/>
          </a:stretch>
        </p:blipFill>
        <p:spPr>
          <a:xfrm>
            <a:off x="938413" y="3059744"/>
            <a:ext cx="2743200" cy="1545336"/>
          </a:xfrm>
          <a:prstGeom prst="rect">
            <a:avLst/>
          </a:prstGeom>
        </p:spPr>
      </p:pic>
      <p:pic>
        <p:nvPicPr>
          <p:cNvPr id="5" name="Picture 4" descr="oeconsortium.png"/>
          <p:cNvPicPr>
            <a:picLocks noChangeAspect="1"/>
          </p:cNvPicPr>
          <p:nvPr/>
        </p:nvPicPr>
        <p:blipFill>
          <a:blip r:embed="rId6"/>
          <a:stretch>
            <a:fillRect/>
          </a:stretch>
        </p:blipFill>
        <p:spPr>
          <a:xfrm>
            <a:off x="4381500" y="3127375"/>
            <a:ext cx="3907441" cy="1064679"/>
          </a:xfrm>
          <a:prstGeom prst="rect">
            <a:avLst/>
          </a:prstGeom>
        </p:spPr>
      </p:pic>
    </p:spTree>
    <p:extLst>
      <p:ext uri="{BB962C8B-B14F-4D97-AF65-F5344CB8AC3E}">
        <p14:creationId xmlns:p14="http://schemas.microsoft.com/office/powerpoint/2010/main" xmlns="" val="30583066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Listservs</a:t>
            </a:r>
            <a:endParaRPr lang="en-US" dirty="0"/>
          </a:p>
        </p:txBody>
      </p:sp>
      <p:sp>
        <p:nvSpPr>
          <p:cNvPr id="3" name="Content Placeholder 2"/>
          <p:cNvSpPr>
            <a:spLocks noGrp="1"/>
          </p:cNvSpPr>
          <p:nvPr>
            <p:ph idx="1"/>
          </p:nvPr>
        </p:nvSpPr>
        <p:spPr>
          <a:xfrm>
            <a:off x="628650" y="1510460"/>
            <a:ext cx="7886700" cy="4666503"/>
          </a:xfrm>
        </p:spPr>
        <p:txBody>
          <a:bodyPr vert="horz" lIns="91440" tIns="45720" rIns="91440" bIns="45720" rtlCol="0" anchor="t">
            <a:normAutofit/>
          </a:bodyPr>
          <a:lstStyle/>
          <a:p>
            <a:r>
              <a:rPr lang="en-US"/>
              <a:t>CCCOER </a:t>
            </a:r>
            <a:r>
              <a:rPr lang="en-US" dirty="0">
                <a:latin typeface="Calibri" charset="0"/>
              </a:rPr>
              <a:t>Recent topics: </a:t>
            </a:r>
          </a:p>
          <a:p>
            <a:pPr lvl="1"/>
            <a:r>
              <a:rPr lang="en-US"/>
              <a:t>Astronomy open text</a:t>
            </a:r>
            <a:endParaRPr lang="en-US" dirty="0"/>
          </a:p>
          <a:p>
            <a:pPr lvl="1"/>
            <a:r>
              <a:rPr lang="en-US"/>
              <a:t>Slides for OER Advisory Committee webinar meeting</a:t>
            </a:r>
            <a:endParaRPr lang="en-US" dirty="0"/>
          </a:p>
          <a:p>
            <a:pPr lvl="1"/>
            <a:r>
              <a:rPr lang="en-US"/>
              <a:t>Open Ed Week 2016 Call for Participation</a:t>
            </a:r>
            <a:endParaRPr lang="en-US" dirty="0"/>
          </a:p>
          <a:p>
            <a:pPr lvl="1"/>
            <a:r>
              <a:rPr lang="en-US"/>
              <a:t>Open Licensing and Copyright FAQ (</a:t>
            </a:r>
            <a:r>
              <a:rPr lang="en-US" b="1" dirty="0">
                <a:latin typeface="Calibri" charset="0"/>
                <a:hlinkClick r:id="rId3"/>
              </a:rPr>
              <a:t>http://www.openwa.org/faq</a:t>
            </a:r>
            <a:r>
              <a:rPr lang="en-US" b="1" dirty="0">
                <a:latin typeface="Calibri" charset="0"/>
              </a:rPr>
              <a:t> ) </a:t>
            </a:r>
          </a:p>
          <a:p>
            <a:pPr lvl="1"/>
            <a:r>
              <a:rPr lang="en-US" dirty="0">
                <a:latin typeface="Calibri" charset="0"/>
              </a:rPr>
              <a:t>NOVA Shares Open Courses and OER</a:t>
            </a:r>
          </a:p>
          <a:p>
            <a:pPr lvl="1"/>
            <a:r>
              <a:rPr lang="en-US" dirty="0">
                <a:latin typeface="Calibri" charset="0"/>
              </a:rPr>
              <a:t>Major Study Finds OER Students Do Just As Well or Better (</a:t>
            </a:r>
            <a:r>
              <a:rPr lang="en-US" dirty="0">
                <a:latin typeface="Calibri" charset="0"/>
                <a:hlinkClick r:id="rId4"/>
              </a:rPr>
              <a:t>https://campustechnology.com/articles/2015/11/10/major-study-finds-oer-students-do-just-as-well-or-better.aspx</a:t>
            </a:r>
            <a:r>
              <a:rPr lang="en-US" dirty="0">
                <a:latin typeface="Calibri" charset="0"/>
              </a:rPr>
              <a:t>) </a:t>
            </a:r>
          </a:p>
          <a:p>
            <a:pPr lvl="1"/>
            <a:endParaRPr lang="en-US" dirty="0">
              <a:latin typeface="Calibri" charset="0"/>
            </a:endParaRPr>
          </a:p>
          <a:p>
            <a:r>
              <a:rPr lang="en-US"/>
              <a:t>Educause OPENNESS Recent topics:</a:t>
            </a:r>
            <a:endParaRPr lang="en-US" dirty="0"/>
          </a:p>
          <a:p>
            <a:pPr lvl="1"/>
            <a:r>
              <a:rPr lang="en-US"/>
              <a:t>Open Apereo 2016 (conference in New York)</a:t>
            </a:r>
            <a:endParaRPr lang="en-US" dirty="0"/>
          </a:p>
          <a:p>
            <a:pPr lvl="1"/>
            <a:r>
              <a:rPr lang="en-US"/>
              <a:t>State of the Commons Report (</a:t>
            </a:r>
            <a:r>
              <a:rPr lang="en-US" dirty="0">
                <a:latin typeface="Calibri" charset="0"/>
                <a:hlinkClick r:id="rId5"/>
              </a:rPr>
              <a:t>https://stateof.creativecommons.org/2015/</a:t>
            </a:r>
            <a:r>
              <a:rPr lang="en-US" dirty="0">
                <a:latin typeface="Calibri" charset="0"/>
              </a:rPr>
              <a:t>)</a:t>
            </a:r>
          </a:p>
          <a:p>
            <a:pPr lvl="1"/>
            <a:r>
              <a:rPr lang="en-US" dirty="0">
                <a:latin typeface="Calibri" charset="0"/>
              </a:rPr>
              <a:t>U.S. Dept of Education Call for Open Licensing Policy Comments</a:t>
            </a:r>
          </a:p>
        </p:txBody>
      </p:sp>
    </p:spTree>
    <p:extLst>
      <p:ext uri="{BB962C8B-B14F-4D97-AF65-F5344CB8AC3E}">
        <p14:creationId xmlns:p14="http://schemas.microsoft.com/office/powerpoint/2010/main" xmlns="" val="3711935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CLASSES</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a:t>Open Washington MOOC </a:t>
            </a:r>
            <a:endParaRPr lang="en-US" dirty="0"/>
          </a:p>
          <a:p>
            <a:pPr lvl="1"/>
            <a:r>
              <a:rPr lang="en-US" dirty="0">
                <a:latin typeface="Calibri" charset="0"/>
                <a:hlinkClick r:id="rId3"/>
              </a:rPr>
              <a:t>http://www.openwa.org/module-1/</a:t>
            </a:r>
            <a:endParaRPr lang="en-US" dirty="0">
              <a:latin typeface="Calibri" charset="0"/>
            </a:endParaRPr>
          </a:p>
          <a:p>
            <a:r>
              <a:rPr lang="en-US" dirty="0">
                <a:latin typeface="Calibri" charset="0"/>
              </a:rPr>
              <a:t>P2PU (Peer to Peer University) MOOC</a:t>
            </a:r>
          </a:p>
          <a:p>
            <a:pPr lvl="1"/>
            <a:r>
              <a:rPr lang="en-US" u="sng" dirty="0">
                <a:latin typeface="Calibri" charset="0"/>
                <a:hlinkClick r:id="rId4"/>
              </a:rPr>
              <a:t>https://p2pu.org/en/courses/140/intro-to-openness-in-education/</a:t>
            </a:r>
            <a:endParaRPr lang="en-US" u="sng" dirty="0">
              <a:latin typeface="Calibri" charset="0"/>
            </a:endParaRPr>
          </a:p>
        </p:txBody>
      </p:sp>
    </p:spTree>
    <p:extLst>
      <p:ext uri="{BB962C8B-B14F-4D97-AF65-F5344CB8AC3E}">
        <p14:creationId xmlns:p14="http://schemas.microsoft.com/office/powerpoint/2010/main" xmlns="" val="100714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3"/>
          </p:nvPr>
        </p:nvSpPr>
        <p:spPr>
          <a:xfrm>
            <a:off x="685800" y="1447800"/>
            <a:ext cx="7772400" cy="4343400"/>
          </a:xfrm>
        </p:spPr>
        <p:txBody>
          <a:bodyPr>
            <a:normAutofit lnSpcReduction="10000"/>
          </a:bodyPr>
          <a:lstStyle/>
          <a:p>
            <a:r>
              <a:rPr lang="en-US" dirty="0" smtClean="0">
                <a:hlinkClick r:id="rId3"/>
              </a:rPr>
              <a:t>http</a:t>
            </a:r>
            <a:r>
              <a:rPr lang="en-US" dirty="0">
                <a:hlinkClick r:id="rId3"/>
              </a:rPr>
              <a:t>://thepowerofopen.org</a:t>
            </a:r>
            <a:r>
              <a:rPr lang="en-US" dirty="0" smtClean="0">
                <a:hlinkClick r:id="rId3"/>
              </a:rPr>
              <a:t>/</a:t>
            </a:r>
            <a:r>
              <a:rPr lang="en-US" dirty="0" smtClean="0"/>
              <a:t> (free PDF download)</a:t>
            </a:r>
          </a:p>
          <a:p>
            <a:pPr lvl="0"/>
            <a:r>
              <a:rPr lang="en-US" u="sng" dirty="0">
                <a:hlinkClick r:id="rId4"/>
              </a:rPr>
              <a:t>http://www.americanprogress.org/issues/labor/news/2012/02/07/11167/dramatically-bringing-down-the-cost-of-education-with-oer/</a:t>
            </a:r>
            <a:r>
              <a:rPr lang="en-US" dirty="0"/>
              <a:t> </a:t>
            </a:r>
          </a:p>
          <a:p>
            <a:pPr lvl="0"/>
            <a:r>
              <a:rPr lang="en-US" u="sng" dirty="0">
                <a:hlinkClick r:id="rId5"/>
              </a:rPr>
              <a:t>http://www.educause.edu/library/resources/chapter-6-why-openness-education</a:t>
            </a:r>
            <a:endParaRPr lang="en-US" dirty="0"/>
          </a:p>
          <a:p>
            <a:pPr lvl="0"/>
            <a:r>
              <a:rPr lang="en-US" u="sng" dirty="0">
                <a:hlinkClick r:id="rId6"/>
              </a:rPr>
              <a:t>http://creativecommons.org/education</a:t>
            </a:r>
            <a:endParaRPr lang="en-US" dirty="0"/>
          </a:p>
          <a:p>
            <a:pPr lvl="0"/>
            <a:r>
              <a:rPr lang="en-US" u="sng" dirty="0">
                <a:hlinkClick r:id="rId7"/>
              </a:rPr>
              <a:t>http://mitpress.mit.edu/books/opening-education (click on "open access edition</a:t>
            </a:r>
            <a:r>
              <a:rPr lang="en-US" u="sng" dirty="0" smtClean="0">
                <a:hlinkClick r:id="rId7"/>
              </a:rPr>
              <a:t>")</a:t>
            </a:r>
          </a:p>
          <a:p>
            <a:pPr lvl="0"/>
            <a:r>
              <a:rPr lang="en-US" u="sng" dirty="0">
                <a:hlinkClick r:id="rId8"/>
              </a:rPr>
              <a:t>https://p2pu.org/en/courses/140/intro-to-openness-in-education/</a:t>
            </a:r>
            <a:r>
              <a:rPr lang="en-US" dirty="0"/>
              <a:t/>
            </a:r>
            <a:br>
              <a:rPr lang="en-US" dirty="0"/>
            </a:br>
            <a:r>
              <a:rPr lang="en-US" dirty="0"/>
              <a:t/>
            </a:r>
            <a:br>
              <a:rPr lang="en-US" dirty="0"/>
            </a:br>
            <a:r>
              <a:rPr lang="en-US" u="sng" dirty="0">
                <a:hlinkClick r:id="rId9"/>
              </a:rPr>
              <a:t>http://wikieducator.org/Open_content_licensing_for_educators/Home</a:t>
            </a:r>
            <a:r>
              <a:rPr lang="en-US" u="sng" dirty="0">
                <a:hlinkClick r:id="rId7"/>
              </a:rPr>
              <a:t/>
            </a:r>
            <a:br>
              <a:rPr lang="en-US" u="sng" dirty="0">
                <a:hlinkClick r:id="rId7"/>
              </a:rPr>
            </a:br>
            <a:r>
              <a:rPr lang="en-US" u="sng" dirty="0">
                <a:hlinkClick r:id="rId7"/>
              </a:rPr>
              <a:t/>
            </a:r>
            <a:br>
              <a:rPr lang="en-US" u="sng" dirty="0">
                <a:hlinkClick r:id="rId7"/>
              </a:rPr>
            </a:br>
            <a:endParaRPr lang="en-US" dirty="0"/>
          </a:p>
          <a:p>
            <a:endParaRPr lang="en-US" dirty="0" smtClean="0"/>
          </a:p>
          <a:p>
            <a:endParaRPr lang="en-US" dirty="0"/>
          </a:p>
        </p:txBody>
      </p:sp>
      <p:sp>
        <p:nvSpPr>
          <p:cNvPr id="4" name="Text Placeholder 3"/>
          <p:cNvSpPr>
            <a:spLocks noGrp="1"/>
          </p:cNvSpPr>
          <p:nvPr>
            <p:ph type="body" sz="quarter" idx="14"/>
          </p:nvPr>
        </p:nvSpPr>
        <p:spPr/>
        <p:txBody>
          <a:bodyPr>
            <a:normAutofit fontScale="92500" lnSpcReduction="20000"/>
          </a:bodyPr>
          <a:lstStyle/>
          <a:p>
            <a:endParaRPr lang="en-US"/>
          </a:p>
        </p:txBody>
      </p:sp>
    </p:spTree>
    <p:extLst>
      <p:ext uri="{BB962C8B-B14F-4D97-AF65-F5344CB8AC3E}">
        <p14:creationId xmlns:p14="http://schemas.microsoft.com/office/powerpoint/2010/main" xmlns="" val="3500062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4533" y="88900"/>
            <a:ext cx="9089467" cy="9609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Gill Sans" pitchFamily="27" charset="0"/>
            </a:endParaRPr>
          </a:p>
        </p:txBody>
      </p:sp>
      <p:sp>
        <p:nvSpPr>
          <p:cNvPr id="2" name="Title 1"/>
          <p:cNvSpPr>
            <a:spLocks noGrp="1"/>
          </p:cNvSpPr>
          <p:nvPr>
            <p:ph type="title"/>
          </p:nvPr>
        </p:nvSpPr>
        <p:spPr>
          <a:xfrm>
            <a:off x="-72467" y="-25404"/>
            <a:ext cx="9318067" cy="3454403"/>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en-US" sz="4800" b="1" dirty="0" smtClean="0">
                <a:solidFill>
                  <a:srgbClr val="0070C0"/>
                </a:solidFill>
              </a:rPr>
              <a:t/>
            </a:r>
            <a:br>
              <a:rPr lang="en-US" sz="4800" b="1" dirty="0" smtClean="0">
                <a:solidFill>
                  <a:srgbClr val="0070C0"/>
                </a:solidFill>
              </a:rPr>
            </a:br>
            <a:r>
              <a:rPr lang="en-US" sz="4800" b="1" dirty="0"/>
              <a:t>The</a:t>
            </a:r>
            <a:r>
              <a:rPr lang="en-US" sz="4800" b="1" dirty="0" smtClean="0"/>
              <a:t> Power </a:t>
            </a:r>
            <a:r>
              <a:rPr lang="en-US" sz="4800" b="1" dirty="0"/>
              <a:t>of</a:t>
            </a:r>
            <a:r>
              <a:rPr lang="en-US" sz="4800" b="1" dirty="0" smtClean="0"/>
              <a:t> Open: </a:t>
            </a:r>
            <a:br>
              <a:rPr lang="en-US" sz="4800" b="1" dirty="0" smtClean="0"/>
            </a:br>
            <a:r>
              <a:rPr lang="en-US" sz="4800" b="1" dirty="0" smtClean="0"/>
              <a:t>The </a:t>
            </a:r>
            <a:r>
              <a:rPr lang="en-US" sz="4800" b="1" dirty="0"/>
              <a:t>Learning</a:t>
            </a:r>
            <a:r>
              <a:rPr lang="en-US" sz="4800" b="1" dirty="0" smtClean="0"/>
              <a:t>, Business </a:t>
            </a:r>
            <a:br>
              <a:rPr lang="en-US" sz="4800" b="1" dirty="0" smtClean="0"/>
            </a:br>
            <a:r>
              <a:rPr lang="en-US" sz="4800" b="1" dirty="0" smtClean="0"/>
              <a:t>&amp; Policy Case for OER</a:t>
            </a:r>
            <a:br>
              <a:rPr lang="en-US" sz="4800" b="1" dirty="0" smtClean="0"/>
            </a:br>
            <a:endParaRPr lang="en-US" sz="4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4295" y="5989845"/>
            <a:ext cx="1739825" cy="6087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stretch>
            <a:fillRect/>
          </a:stretch>
        </p:blipFill>
        <p:spPr>
          <a:xfrm>
            <a:off x="6679840" y="5796221"/>
            <a:ext cx="2266344" cy="802347"/>
          </a:xfrm>
          <a:prstGeom prst="rect">
            <a:avLst/>
          </a:prstGeom>
        </p:spPr>
      </p:pic>
      <p:sp>
        <p:nvSpPr>
          <p:cNvPr id="3" name="Rectangle 2"/>
          <p:cNvSpPr/>
          <p:nvPr/>
        </p:nvSpPr>
        <p:spPr>
          <a:xfrm>
            <a:off x="685800" y="2590800"/>
            <a:ext cx="7772399" cy="3539430"/>
          </a:xfrm>
          <a:prstGeom prst="rect">
            <a:avLst/>
          </a:prstGeom>
        </p:spPr>
        <p:txBody>
          <a:bodyPr wrap="square">
            <a:spAutoFit/>
          </a:bodyPr>
          <a:lstStyle/>
          <a:p>
            <a:pPr algn="ctr"/>
            <a:r>
              <a:rPr lang="en-US" sz="3200" b="1" dirty="0" smtClean="0"/>
              <a:t>January 2014 Orientation Week Keynote</a:t>
            </a:r>
          </a:p>
          <a:p>
            <a:pPr algn="ctr"/>
            <a:endParaRPr lang="en-US" sz="3200" b="1" dirty="0"/>
          </a:p>
          <a:p>
            <a:pPr algn="ctr"/>
            <a:r>
              <a:rPr lang="en-US" sz="3200" b="1" dirty="0" smtClean="0"/>
              <a:t> </a:t>
            </a:r>
          </a:p>
          <a:p>
            <a:pPr algn="ctr"/>
            <a:r>
              <a:rPr lang="en-US" sz="3200" b="1" dirty="0" smtClean="0"/>
              <a:t>Dr</a:t>
            </a:r>
            <a:r>
              <a:rPr lang="en-US" sz="3200" b="1" dirty="0"/>
              <a:t>. Cable Green</a:t>
            </a:r>
            <a:br>
              <a:rPr lang="en-US" sz="3200" b="1" dirty="0"/>
            </a:br>
            <a:r>
              <a:rPr lang="en-US" sz="3200" b="1" dirty="0">
                <a:solidFill>
                  <a:srgbClr val="7030A0"/>
                </a:solidFill>
              </a:rPr>
              <a:t>Director of Global </a:t>
            </a:r>
            <a:r>
              <a:rPr lang="en-US" sz="3200" b="1" dirty="0" smtClean="0">
                <a:solidFill>
                  <a:srgbClr val="7030A0"/>
                </a:solidFill>
              </a:rPr>
              <a:t>Learning</a:t>
            </a:r>
            <a:r>
              <a:rPr lang="en-US" sz="3200" b="1" dirty="0" smtClean="0">
                <a:solidFill>
                  <a:srgbClr val="008000"/>
                </a:solidFill>
              </a:rPr>
              <a:t/>
            </a:r>
            <a:br>
              <a:rPr lang="en-US" sz="3200" b="1" dirty="0" smtClean="0">
                <a:solidFill>
                  <a:srgbClr val="008000"/>
                </a:solidFill>
              </a:rPr>
            </a:br>
            <a:r>
              <a:rPr lang="en-US" sz="3200" b="1" dirty="0" smtClean="0">
                <a:solidFill>
                  <a:srgbClr val="C00000"/>
                </a:solidFill>
              </a:rPr>
              <a:t>cable@creativecommons.org</a:t>
            </a:r>
            <a:br>
              <a:rPr lang="en-US" sz="3200" b="1" dirty="0" smtClean="0">
                <a:solidFill>
                  <a:srgbClr val="C00000"/>
                </a:solidFill>
              </a:rPr>
            </a:br>
            <a:r>
              <a:rPr lang="en-US" sz="3200" b="1" dirty="0" smtClean="0">
                <a:solidFill>
                  <a:srgbClr val="008000"/>
                </a:solidFill>
              </a:rPr>
              <a:t>@cgreen</a:t>
            </a:r>
          </a:p>
        </p:txBody>
      </p:sp>
    </p:spTree>
    <p:extLst>
      <p:ext uri="{BB962C8B-B14F-4D97-AF65-F5344CB8AC3E}">
        <p14:creationId xmlns:p14="http://schemas.microsoft.com/office/powerpoint/2010/main" xmlns="" val="3053850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indent="0" algn="l" defTabSz="685800" rtl="0" eaLnBrk="1" fontAlgn="auto" latinLnBrk="0" hangingPunct="1">
              <a:lnSpc>
                <a:spcPct val="90000"/>
              </a:lnSpc>
              <a:spcBef>
                <a:spcPct val="0"/>
              </a:spcBef>
              <a:spcAft>
                <a:spcPts val="0"/>
              </a:spcAft>
              <a:buClrTx/>
              <a:buSzTx/>
              <a:buFontTx/>
              <a:buNone/>
              <a:tabLst/>
              <a:defRPr/>
            </a:pPr>
            <a:r>
              <a:rPr lang="en-US" sz="4200" dirty="0" smtClean="0"/>
              <a:t>What are</a:t>
            </a:r>
            <a:r>
              <a:rPr lang="en-US" sz="4200" baseline="0" dirty="0" smtClean="0"/>
              <a:t> Open Education Resources?</a:t>
            </a:r>
            <a:r>
              <a:rPr lang="en-ZA" sz="4200" dirty="0" smtClean="0">
                <a:solidFill>
                  <a:srgbClr val="FFFF00"/>
                </a:solidFill>
              </a:rPr>
              <a:t> </a:t>
            </a:r>
            <a:endParaRPr lang="en-US" sz="4200" dirty="0"/>
          </a:p>
        </p:txBody>
      </p:sp>
      <p:sp>
        <p:nvSpPr>
          <p:cNvPr id="3" name="Content Placeholder 2"/>
          <p:cNvSpPr>
            <a:spLocks noGrp="1"/>
          </p:cNvSpPr>
          <p:nvPr>
            <p:ph idx="1"/>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lstStyle/>
          <a:p>
            <a:pPr marL="0" marR="0" lvl="0" indent="0" algn="l" defTabSz="685800" rtl="0" eaLnBrk="1" fontAlgn="auto" latinLnBrk="0" hangingPunct="1">
              <a:lnSpc>
                <a:spcPct val="90000"/>
              </a:lnSpc>
              <a:spcBef>
                <a:spcPct val="0"/>
              </a:spcBef>
              <a:spcAft>
                <a:spcPts val="0"/>
              </a:spcAft>
              <a:buClrTx/>
              <a:buSzTx/>
              <a:buFontTx/>
              <a:buNone/>
              <a:tabLst/>
              <a:defRPr/>
            </a:pPr>
            <a:r>
              <a:rPr lang="en-ZA" sz="3600" dirty="0" smtClean="0"/>
              <a:t>OER are teaching, learning, and research materials </a:t>
            </a:r>
            <a:r>
              <a:rPr lang="en-ZA" sz="3600" dirty="0" smtClean="0">
                <a:solidFill>
                  <a:srgbClr val="C00000"/>
                </a:solidFill>
              </a:rPr>
              <a:t>in any medium </a:t>
            </a:r>
            <a:r>
              <a:rPr lang="en-ZA" sz="3600" dirty="0" smtClean="0">
                <a:solidFill>
                  <a:schemeClr val="tx1"/>
                </a:solidFill>
              </a:rPr>
              <a:t>that </a:t>
            </a:r>
            <a:r>
              <a:rPr lang="en-ZA" sz="3600" dirty="0" smtClean="0">
                <a:solidFill>
                  <a:schemeClr val="accent5">
                    <a:lumMod val="75000"/>
                  </a:schemeClr>
                </a:solidFill>
              </a:rPr>
              <a:t>reside in the public domain or have been released under an open license </a:t>
            </a:r>
            <a:r>
              <a:rPr lang="en-ZA" sz="3600" dirty="0" smtClean="0">
                <a:solidFill>
                  <a:schemeClr val="tx1"/>
                </a:solidFill>
              </a:rPr>
              <a:t>that permits their </a:t>
            </a:r>
            <a:r>
              <a:rPr lang="en-ZA" sz="3600" dirty="0" smtClean="0">
                <a:solidFill>
                  <a:srgbClr val="F634FF"/>
                </a:solidFill>
              </a:rPr>
              <a:t>free use </a:t>
            </a:r>
            <a:r>
              <a:rPr lang="en-ZA" sz="3600" u="sng" dirty="0" smtClean="0"/>
              <a:t>and</a:t>
            </a:r>
            <a:r>
              <a:rPr lang="en-ZA" sz="3600" dirty="0" smtClean="0"/>
              <a:t> </a:t>
            </a:r>
            <a:r>
              <a:rPr lang="en-ZA" sz="3600" dirty="0" smtClean="0">
                <a:solidFill>
                  <a:srgbClr val="00B050"/>
                </a:solidFill>
              </a:rPr>
              <a:t>re-purposing by others</a:t>
            </a:r>
            <a:r>
              <a:rPr lang="en-ZA" sz="3600" dirty="0" smtClean="0">
                <a:solidFill>
                  <a:schemeClr val="tx1"/>
                </a:solidFill>
              </a:rPr>
              <a:t>. </a:t>
            </a:r>
          </a:p>
          <a:p>
            <a:endParaRPr lang="en-US" dirty="0" smtClean="0"/>
          </a:p>
          <a:p>
            <a:pPr marL="0" indent="0">
              <a:buNone/>
            </a:pPr>
            <a:endParaRPr lang="en-US" dirty="0"/>
          </a:p>
          <a:p>
            <a:endParaRPr lang="en-US" dirty="0" smtClean="0"/>
          </a:p>
          <a:p>
            <a:pPr marL="0" indent="0" algn="r">
              <a:buNone/>
            </a:pPr>
            <a:r>
              <a:rPr lang="en-US" dirty="0" smtClean="0"/>
              <a:t>Cc by Cable Green</a:t>
            </a:r>
            <a:endParaRPr lang="en-US" dirty="0"/>
          </a:p>
        </p:txBody>
      </p:sp>
    </p:spTree>
    <p:extLst>
      <p:ext uri="{BB962C8B-B14F-4D97-AF65-F5344CB8AC3E}">
        <p14:creationId xmlns:p14="http://schemas.microsoft.com/office/powerpoint/2010/main" xmlns="" val="3239438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200" dirty="0" smtClean="0"/>
              <a:t>Creative Commons </a:t>
            </a:r>
            <a:endParaRPr lang="en-US" sz="4200"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152649" y="1447801"/>
            <a:ext cx="5387713" cy="4634706"/>
          </a:xfrm>
        </p:spPr>
      </p:pic>
      <p:sp>
        <p:nvSpPr>
          <p:cNvPr id="12" name="Rectangle 11"/>
          <p:cNvSpPr/>
          <p:nvPr/>
        </p:nvSpPr>
        <p:spPr>
          <a:xfrm>
            <a:off x="1143000" y="6336268"/>
            <a:ext cx="7239000" cy="369332"/>
          </a:xfrm>
          <a:prstGeom prst="rect">
            <a:avLst/>
          </a:prstGeom>
        </p:spPr>
        <p:txBody>
          <a:bodyPr wrap="square">
            <a:spAutoFit/>
          </a:bodyPr>
          <a:lstStyle/>
          <a:p>
            <a:r>
              <a:rPr lang="en-US" dirty="0">
                <a:solidFill>
                  <a:srgbClr val="333333"/>
                </a:solidFill>
                <a:latin typeface="Georgia" panose="02040502050405020303" pitchFamily="18" charset="0"/>
              </a:rPr>
              <a:t>Image source: http://education-copyright.org/creative-commons/</a:t>
            </a:r>
            <a:endParaRPr lang="en-US" dirty="0"/>
          </a:p>
        </p:txBody>
      </p:sp>
    </p:spTree>
    <p:extLst>
      <p:ext uri="{BB962C8B-B14F-4D97-AF65-F5344CB8AC3E}">
        <p14:creationId xmlns:p14="http://schemas.microsoft.com/office/powerpoint/2010/main" xmlns="" val="3292936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86008" y="6513900"/>
            <a:ext cx="4814164" cy="276999"/>
          </a:xfrm>
          <a:prstGeom prst="rect">
            <a:avLst/>
          </a:prstGeom>
        </p:spPr>
        <p:txBody>
          <a:bodyPr wrap="none">
            <a:spAutoFit/>
          </a:bodyPr>
          <a:lstStyle/>
          <a:p>
            <a:r>
              <a:rPr lang="en-US" baseline="30000" dirty="0"/>
              <a:t>Credit: Nicole Allen, SPARC / See </a:t>
            </a:r>
            <a:r>
              <a:rPr lang="en-US" baseline="30000" dirty="0" err="1"/>
              <a:t>www.opencontent.org</a:t>
            </a:r>
            <a:r>
              <a:rPr lang="en-US" baseline="30000" dirty="0"/>
              <a:t> for full definition.</a:t>
            </a:r>
          </a:p>
        </p:txBody>
      </p:sp>
      <p:pic>
        <p:nvPicPr>
          <p:cNvPr id="7" name="Picture 6"/>
          <p:cNvPicPr>
            <a:picLocks noChangeAspect="1"/>
          </p:cNvPicPr>
          <p:nvPr/>
        </p:nvPicPr>
        <p:blipFill rotWithShape="1">
          <a:blip r:embed="rId3"/>
          <a:srcRect t="21468"/>
          <a:stretch/>
        </p:blipFill>
        <p:spPr>
          <a:xfrm>
            <a:off x="368300" y="1244663"/>
            <a:ext cx="8420100" cy="466337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57200" y="152400"/>
            <a:ext cx="3124200" cy="1459907"/>
          </a:xfrm>
          <a:prstGeom prst="rect">
            <a:avLst/>
          </a:prstGeom>
        </p:spPr>
      </p:pic>
      <p:sp>
        <p:nvSpPr>
          <p:cNvPr id="3" name="TextBox 2"/>
          <p:cNvSpPr txBox="1"/>
          <p:nvPr/>
        </p:nvSpPr>
        <p:spPr>
          <a:xfrm>
            <a:off x="3962400" y="685800"/>
            <a:ext cx="4572000"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3200" dirty="0" smtClean="0"/>
              <a:t>Makes it easy to share:5Rs </a:t>
            </a:r>
            <a:endParaRPr lang="en-US" sz="3200" dirty="0"/>
          </a:p>
        </p:txBody>
      </p:sp>
    </p:spTree>
    <p:extLst>
      <p:ext uri="{BB962C8B-B14F-4D97-AF65-F5344CB8AC3E}">
        <p14:creationId xmlns:p14="http://schemas.microsoft.com/office/powerpoint/2010/main" xmlns="" val="1170384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929" y="274638"/>
            <a:ext cx="6685643" cy="1052286"/>
          </a:xfrm>
          <a:prstGeom prst="rect">
            <a:avLst/>
          </a:prstGeom>
          <a:solidFill>
            <a:srgbClr val="DC58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57199" y="378792"/>
            <a:ext cx="5873573" cy="769441"/>
          </a:xfrm>
          <a:prstGeom prst="rect">
            <a:avLst/>
          </a:prstGeom>
          <a:noFill/>
        </p:spPr>
        <p:txBody>
          <a:bodyPr wrap="square" rtlCol="0">
            <a:spAutoFit/>
          </a:bodyPr>
          <a:lstStyle/>
          <a:p>
            <a:r>
              <a:rPr lang="en-US" sz="4400" dirty="0" smtClean="0">
                <a:solidFill>
                  <a:schemeClr val="bg1"/>
                </a:solidFill>
                <a:latin typeface="Avenir Heavy"/>
                <a:cs typeface="Avenir Heavy"/>
              </a:rPr>
              <a:t>Why use OER?</a:t>
            </a:r>
            <a:endParaRPr lang="en-US" sz="4400" dirty="0">
              <a:solidFill>
                <a:schemeClr val="bg1"/>
              </a:solidFill>
              <a:latin typeface="Avenir Heavy"/>
              <a:cs typeface="Avenir Heavy"/>
            </a:endParaRPr>
          </a:p>
        </p:txBody>
      </p:sp>
      <p:sp>
        <p:nvSpPr>
          <p:cNvPr id="6" name="TextBox 5"/>
          <p:cNvSpPr txBox="1"/>
          <p:nvPr/>
        </p:nvSpPr>
        <p:spPr>
          <a:xfrm>
            <a:off x="255011" y="2395528"/>
            <a:ext cx="8615489" cy="1938992"/>
          </a:xfrm>
          <a:prstGeom prst="rect">
            <a:avLst/>
          </a:prstGeom>
          <a:noFill/>
        </p:spPr>
        <p:txBody>
          <a:bodyPr wrap="square" rtlCol="0" anchor="t">
            <a:spAutoFit/>
          </a:bodyPr>
          <a:lstStyle/>
          <a:p>
            <a:pPr marL="571500" indent="-571500">
              <a:buClr>
                <a:srgbClr val="619B33"/>
              </a:buClr>
              <a:buFont typeface="Arial"/>
              <a:buChar char="•"/>
            </a:pPr>
            <a:r>
              <a:rPr lang="en-US" sz="2400" dirty="0" smtClean="0">
                <a:latin typeface="Avenir LT Std 35 Light"/>
                <a:cs typeface="Avenir LT Std 35 Light"/>
              </a:rPr>
              <a:t>OER provides faculty with more choices for their courses</a:t>
            </a:r>
          </a:p>
          <a:p>
            <a:pPr marL="571500" indent="-571500">
              <a:buClr>
                <a:srgbClr val="619B33"/>
              </a:buClr>
              <a:buFont typeface="Arial"/>
              <a:buChar char="•"/>
            </a:pPr>
            <a:r>
              <a:rPr lang="en-US" sz="2400" dirty="0" smtClean="0">
                <a:latin typeface="Avenir LT Std 35 Light"/>
                <a:cs typeface="Avenir LT Std 35 Light"/>
              </a:rPr>
              <a:t>OER allows for permission free editing and adaptation</a:t>
            </a:r>
          </a:p>
          <a:p>
            <a:pPr marL="571500" indent="-571500">
              <a:buClr>
                <a:srgbClr val="619B33"/>
              </a:buClr>
              <a:buFont typeface="Arial"/>
              <a:buChar char="•"/>
            </a:pPr>
            <a:r>
              <a:rPr lang="en-US" sz="2400" dirty="0" smtClean="0">
                <a:latin typeface="Avenir LT Std 35 Light"/>
                <a:cs typeface="Avenir LT Std 35 Light"/>
              </a:rPr>
              <a:t>OER prevents faculty from being locked into a particular platform or system</a:t>
            </a:r>
          </a:p>
          <a:p>
            <a:pPr marL="571500" indent="-571500">
              <a:buClr>
                <a:srgbClr val="619B33"/>
              </a:buClr>
              <a:buFont typeface="Arial"/>
              <a:buChar char="•"/>
            </a:pPr>
            <a:r>
              <a:rPr lang="en-US" sz="2400" dirty="0" smtClean="0">
                <a:solidFill>
                  <a:srgbClr val="C00000"/>
                </a:solidFill>
                <a:latin typeface="Avenir LT Std 35 Light"/>
                <a:cs typeface="Avenir LT Std 35 Light"/>
              </a:rPr>
              <a:t>Eliminate textbook cost as a barrier to </a:t>
            </a:r>
            <a:r>
              <a:rPr lang="en-US" sz="2400" b="1" dirty="0" smtClean="0">
                <a:solidFill>
                  <a:srgbClr val="C00000"/>
                </a:solidFill>
                <a:latin typeface="Avenir LT Std 35 Light"/>
                <a:cs typeface="Avenir LT Std 35 Light"/>
              </a:rPr>
              <a:t>student success</a:t>
            </a:r>
            <a:r>
              <a:rPr lang="en-US" sz="2400" dirty="0" smtClean="0">
                <a:solidFill>
                  <a:srgbClr val="C00000"/>
                </a:solidFill>
                <a:latin typeface="Avenir LT Std 35 Light"/>
                <a:cs typeface="Avenir LT Std 35 Light"/>
              </a:rPr>
              <a:t>!</a:t>
            </a:r>
          </a:p>
        </p:txBody>
      </p:sp>
      <p:sp>
        <p:nvSpPr>
          <p:cNvPr id="8" name="TextBox 7"/>
          <p:cNvSpPr txBox="1"/>
          <p:nvPr/>
        </p:nvSpPr>
        <p:spPr>
          <a:xfrm>
            <a:off x="482599" y="1764916"/>
            <a:ext cx="8262390" cy="523220"/>
          </a:xfrm>
          <a:prstGeom prst="rect">
            <a:avLst/>
          </a:prstGeom>
          <a:noFill/>
        </p:spPr>
        <p:txBody>
          <a:bodyPr wrap="square" rtlCol="0">
            <a:spAutoFit/>
          </a:bodyPr>
          <a:lstStyle/>
          <a:p>
            <a:r>
              <a:rPr lang="en-US" sz="2800" dirty="0" smtClean="0">
                <a:solidFill>
                  <a:srgbClr val="619B33"/>
                </a:solidFill>
                <a:latin typeface="Avenir Heavy"/>
                <a:cs typeface="Avenir Heavy"/>
              </a:rPr>
              <a:t>At the course </a:t>
            </a:r>
            <a:r>
              <a:rPr lang="en-US" sz="2800" dirty="0">
                <a:solidFill>
                  <a:srgbClr val="619B33"/>
                </a:solidFill>
                <a:latin typeface="Avenir Heavy"/>
                <a:cs typeface="Avenir Heavy"/>
              </a:rPr>
              <a:t>l</a:t>
            </a:r>
            <a:r>
              <a:rPr lang="en-US" sz="2800" dirty="0" smtClean="0">
                <a:solidFill>
                  <a:srgbClr val="619B33"/>
                </a:solidFill>
                <a:latin typeface="Avenir Heavy"/>
                <a:cs typeface="Avenir Heavy"/>
              </a:rPr>
              <a:t>evel:</a:t>
            </a:r>
            <a:endParaRPr lang="en-US" sz="2800" dirty="0">
              <a:solidFill>
                <a:srgbClr val="619B33"/>
              </a:solidFill>
              <a:latin typeface="Avenir Heavy"/>
              <a:cs typeface="Avenir Heavy"/>
            </a:endParaRPr>
          </a:p>
        </p:txBody>
      </p:sp>
      <p:sp>
        <p:nvSpPr>
          <p:cNvPr id="2" name="TextBox 1"/>
          <p:cNvSpPr txBox="1"/>
          <p:nvPr/>
        </p:nvSpPr>
        <p:spPr>
          <a:xfrm>
            <a:off x="6330773" y="6348399"/>
            <a:ext cx="2633541" cy="369332"/>
          </a:xfrm>
          <a:prstGeom prst="rect">
            <a:avLst/>
          </a:prstGeom>
          <a:noFill/>
        </p:spPr>
        <p:txBody>
          <a:bodyPr wrap="none" rtlCol="0">
            <a:spAutoFit/>
          </a:bodyPr>
          <a:lstStyle/>
          <a:p>
            <a:r>
              <a:rPr lang="en-US" dirty="0" smtClean="0"/>
              <a:t>CC BY: </a:t>
            </a:r>
            <a:r>
              <a:rPr lang="en-US" dirty="0" err="1" smtClean="0"/>
              <a:t>OpenStax</a:t>
            </a:r>
            <a:r>
              <a:rPr lang="en-US" dirty="0" smtClean="0"/>
              <a:t> College</a:t>
            </a:r>
          </a:p>
        </p:txBody>
      </p:sp>
      <p:sp>
        <p:nvSpPr>
          <p:cNvPr id="3" name="TextBox 2"/>
          <p:cNvSpPr txBox="1"/>
          <p:nvPr/>
        </p:nvSpPr>
        <p:spPr>
          <a:xfrm>
            <a:off x="482599" y="4343400"/>
            <a:ext cx="8128001" cy="209288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dirty="0">
                <a:latin typeface="Arial" charset="0"/>
                <a:ea typeface="ＭＳ Ｐゴシック" charset="0"/>
                <a:cs typeface="Arial" charset="0"/>
              </a:rPr>
              <a:t>CC licensed open </a:t>
            </a:r>
            <a:r>
              <a:rPr lang="en-US" sz="2800" dirty="0" smtClean="0">
                <a:latin typeface="Arial" charset="0"/>
                <a:ea typeface="ＭＳ Ｐゴシック" charset="0"/>
                <a:cs typeface="Arial" charset="0"/>
              </a:rPr>
              <a:t>textbooks are one solution to enable creativity, customizability, keep materials up to date, and make learning materials more affordable!</a:t>
            </a:r>
            <a:endParaRPr lang="en-US" dirty="0">
              <a:latin typeface="Arial" charset="0"/>
              <a:ea typeface="ＭＳ Ｐゴシック" charset="0"/>
              <a:cs typeface="Arial" charset="0"/>
            </a:endParaRPr>
          </a:p>
          <a:p>
            <a:pPr algn="ctr"/>
            <a:endParaRPr lang="en-US" dirty="0"/>
          </a:p>
        </p:txBody>
      </p:sp>
    </p:spTree>
    <p:extLst>
      <p:ext uri="{BB962C8B-B14F-4D97-AF65-F5344CB8AC3E}">
        <p14:creationId xmlns:p14="http://schemas.microsoft.com/office/powerpoint/2010/main" xmlns="" val="1189138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fographicREV.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9700" y="-114301"/>
            <a:ext cx="9423401" cy="6011183"/>
          </a:xfrm>
          <a:prstGeom prst="rect">
            <a:avLst/>
          </a:prstGeom>
        </p:spPr>
      </p:pic>
      <p:sp>
        <p:nvSpPr>
          <p:cNvPr id="6" name="Rectangle 5"/>
          <p:cNvSpPr/>
          <p:nvPr/>
        </p:nvSpPr>
        <p:spPr>
          <a:xfrm>
            <a:off x="800100" y="6233829"/>
            <a:ext cx="8064500" cy="615553"/>
          </a:xfrm>
          <a:prstGeom prst="rect">
            <a:avLst/>
          </a:prstGeom>
        </p:spPr>
        <p:txBody>
          <a:bodyPr wrap="square">
            <a:spAutoFit/>
          </a:bodyPr>
          <a:lstStyle/>
          <a:p>
            <a:r>
              <a:rPr lang="en-US" dirty="0" smtClean="0"/>
              <a:t>(Article): University Business: College </a:t>
            </a:r>
            <a:r>
              <a:rPr lang="en-US" dirty="0"/>
              <a:t>textbook forecast: Radical change </a:t>
            </a:r>
            <a:r>
              <a:rPr lang="en-US" dirty="0" smtClean="0"/>
              <a:t>ahead</a:t>
            </a:r>
          </a:p>
          <a:p>
            <a:r>
              <a:rPr lang="en-US" sz="1600" dirty="0"/>
              <a:t>http://</a:t>
            </a:r>
            <a:r>
              <a:rPr lang="en-US" sz="1600" dirty="0" err="1"/>
              <a:t>www.universitybusiness.com</a:t>
            </a:r>
            <a:r>
              <a:rPr lang="en-US" sz="1600" dirty="0"/>
              <a:t>/article/college-textbook-forecast-radical-change-ahead</a:t>
            </a:r>
          </a:p>
        </p:txBody>
      </p:sp>
    </p:spTree>
    <p:extLst>
      <p:ext uri="{BB962C8B-B14F-4D97-AF65-F5344CB8AC3E}">
        <p14:creationId xmlns:p14="http://schemas.microsoft.com/office/powerpoint/2010/main" xmlns="" val="4122657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471101"/>
      </a:dk2>
      <a:lt2>
        <a:srgbClr val="E7E8E2"/>
      </a:lt2>
      <a:accent1>
        <a:srgbClr val="A6B727"/>
      </a:accent1>
      <a:accent2>
        <a:srgbClr val="F04304"/>
      </a:accent2>
      <a:accent3>
        <a:srgbClr val="EF8606"/>
      </a:accent3>
      <a:accent4>
        <a:srgbClr val="F2C100"/>
      </a:accent4>
      <a:accent5>
        <a:srgbClr val="A65001"/>
      </a:accent5>
      <a:accent6>
        <a:srgbClr val="BA9585"/>
      </a:accent6>
      <a:hlink>
        <a:srgbClr val="00B0F0"/>
      </a:hlink>
      <a:folHlink>
        <a:srgbClr val="7F7F7F"/>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3A8A2BB7-7C5E-4EB2-B1F1-CFFF0F57E773}"/>
    </a:ext>
  </a:extLst>
</a:theme>
</file>

<file path=ppt/theme/theme3.xml><?xml version="1.0" encoding="utf-8"?>
<a:theme xmlns:a="http://schemas.openxmlformats.org/drawingml/2006/main" name="1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ppt/theme/theme4.xml><?xml version="1.0" encoding="utf-8"?>
<a:theme xmlns:a="http://schemas.openxmlformats.org/drawingml/2006/main" name="2_Metropolitan">
  <a:themeElements>
    <a:clrScheme name="Metropolitan">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33ACF124-275F-44F2-8DE0-0A755069829B}"/>
    </a:ext>
  </a:ext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TC104033921[[fn=Damask]]</Template>
  <TotalTime>579</TotalTime>
  <Words>2180</Words>
  <Application>Microsoft Office PowerPoint</Application>
  <PresentationFormat>On-screen Show (4:3)</PresentationFormat>
  <Paragraphs>360</Paragraphs>
  <Slides>37</Slides>
  <Notes>36</Notes>
  <HiddenSlides>1</HiddenSlides>
  <MMClips>0</MMClips>
  <ScaleCrop>false</ScaleCrop>
  <HeadingPairs>
    <vt:vector size="4" baseType="variant">
      <vt:variant>
        <vt:lpstr>Theme</vt:lpstr>
      </vt:variant>
      <vt:variant>
        <vt:i4>5</vt:i4>
      </vt:variant>
      <vt:variant>
        <vt:lpstr>Slide Titles</vt:lpstr>
      </vt:variant>
      <vt:variant>
        <vt:i4>37</vt:i4>
      </vt:variant>
    </vt:vector>
  </HeadingPairs>
  <TitlesOfParts>
    <vt:vector size="42" baseType="lpstr">
      <vt:lpstr>Office Theme</vt:lpstr>
      <vt:lpstr>Metropolitan</vt:lpstr>
      <vt:lpstr>1_Metropolitan</vt:lpstr>
      <vt:lpstr>2_Metropolitan</vt:lpstr>
      <vt:lpstr>Facet</vt:lpstr>
      <vt:lpstr>Getting Started with Open Education Resources</vt:lpstr>
      <vt:lpstr>College of Lake County’s path to using OER</vt:lpstr>
      <vt:lpstr>It started with this guy…</vt:lpstr>
      <vt:lpstr> The Power of Open:  The Learning, Business  &amp; Policy Case for OER </vt:lpstr>
      <vt:lpstr>What are Open Education Resources? </vt:lpstr>
      <vt:lpstr>Creative Commons </vt:lpstr>
      <vt:lpstr>Slide 7</vt:lpstr>
      <vt:lpstr>Slide 8</vt:lpstr>
      <vt:lpstr>Slide 9</vt:lpstr>
      <vt:lpstr>Slide 10</vt:lpstr>
      <vt:lpstr>Slide 11</vt:lpstr>
      <vt:lpstr>Slide 12</vt:lpstr>
      <vt:lpstr>Slide 13</vt:lpstr>
      <vt:lpstr>There is a direct relationship between textbook costs and student success</vt:lpstr>
      <vt:lpstr>The Vision</vt:lpstr>
      <vt:lpstr>New Student PIRG report</vt:lpstr>
      <vt:lpstr>Slide 17</vt:lpstr>
      <vt:lpstr>So…what about CLC?</vt:lpstr>
      <vt:lpstr>Faculty Approaches</vt:lpstr>
      <vt:lpstr>Concerns</vt:lpstr>
      <vt:lpstr>Innovators—Psychology 121  (Lally/Valentine-French)</vt:lpstr>
      <vt:lpstr>Innovators—Math 222 (Reed/Kurup)</vt:lpstr>
      <vt:lpstr>Innovators—English 121 (Latza)</vt:lpstr>
      <vt:lpstr>CLC Top 10 High Enrollment Courses</vt:lpstr>
      <vt:lpstr>Lumen Learning (www.lumenlearning.com)</vt:lpstr>
      <vt:lpstr>Professional Development Center Summer 2014 OER offerings</vt:lpstr>
      <vt:lpstr>Where Are We At Now?</vt:lpstr>
      <vt:lpstr>Where Are We At Now?</vt:lpstr>
      <vt:lpstr>What are other schools/states doing?</vt:lpstr>
      <vt:lpstr>Closer to home…</vt:lpstr>
      <vt:lpstr>Feedback from CLC faculty</vt:lpstr>
      <vt:lpstr>Next Steps</vt:lpstr>
      <vt:lpstr>Keys to success at CLC</vt:lpstr>
      <vt:lpstr>Open Education Consortium/Community College Consortium for OER</vt:lpstr>
      <vt:lpstr>Listservs</vt:lpstr>
      <vt:lpstr>CLASSES</vt:lpstr>
      <vt:lpstr>Resources</vt:lpstr>
    </vt:vector>
  </TitlesOfParts>
  <Company>College of Lake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Education Resources at College of Lake County</dc:title>
  <dc:creator>its</dc:creator>
  <cp:lastModifiedBy>ctre1</cp:lastModifiedBy>
  <cp:revision>115</cp:revision>
  <dcterms:created xsi:type="dcterms:W3CDTF">2014-10-23T21:01:17Z</dcterms:created>
  <dcterms:modified xsi:type="dcterms:W3CDTF">2016-03-09T16:01:25Z</dcterms:modified>
</cp:coreProperties>
</file>