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79" r:id="rId3"/>
  </p:sldMasterIdLst>
  <p:notesMasterIdLst>
    <p:notesMasterId r:id="rId18"/>
  </p:notesMasterIdLst>
  <p:sldIdLst>
    <p:sldId id="256" r:id="rId4"/>
    <p:sldId id="257" r:id="rId5"/>
    <p:sldId id="258" r:id="rId6"/>
    <p:sldId id="259" r:id="rId7"/>
    <p:sldId id="260" r:id="rId8"/>
    <p:sldId id="261" r:id="rId9"/>
    <p:sldId id="262" r:id="rId10"/>
    <p:sldId id="263" r:id="rId11"/>
    <p:sldId id="268" r:id="rId12"/>
    <p:sldId id="264" r:id="rId13"/>
    <p:sldId id="269" r:id="rId14"/>
    <p:sldId id="265" r:id="rId15"/>
    <p:sldId id="266" r:id="rId16"/>
    <p:sldId id="26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omfortaa" panose="020B0604020202020204" charset="0"/>
      <p:regular r:id="rId23"/>
      <p:bold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68f3a28b4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68f3a28b40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68f3a28b40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5cef4649a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5cef4649a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5cef4649a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ca03ceec7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ca03ceec7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3ca03ceec7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cef4649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5cef4649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15cef4649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ca03ceec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ca03ceec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3ca03ceec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68f3a28b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68f3a28b4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68f3a28b4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8f3a28b4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68f3a28b4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68f3a28b4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68f3a28b4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68f3a28b4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68f3a28b40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8f3a28b40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68f3a28b40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68f3a28b40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68f3a28b4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68f3a28b40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68f3a28b40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455077bb1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455077bb1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1455077bb1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1"/>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2"/>
          <p:cNvSpPr>
            <a:spLocks noGrp="1"/>
          </p:cNvSpPr>
          <p:nvPr>
            <p:ph type="pic" idx="2"/>
          </p:nvPr>
        </p:nvSpPr>
        <p:spPr>
          <a:xfrm>
            <a:off x="5183188" y="987425"/>
            <a:ext cx="6172200" cy="4873625"/>
          </a:xfrm>
          <a:prstGeom prst="rect">
            <a:avLst/>
          </a:prstGeom>
          <a:noFill/>
          <a:ln>
            <a:noFill/>
          </a:ln>
        </p:spPr>
      </p:sp>
      <p:sp>
        <p:nvSpPr>
          <p:cNvPr id="144" name="Google Shape;14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2"/>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1" name="Google Shape;1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4" name="Google Shape;194;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6" name="Google Shape;196;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7" name="Google Shape;20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13">
            <a:alphaModFix/>
          </a:blip>
          <a:srcRect/>
          <a:stretch/>
        </p:blipFill>
        <p:spPr>
          <a:xfrm>
            <a:off x="1" y="0"/>
            <a:ext cx="12191998" cy="6857999"/>
          </a:xfrm>
          <a:prstGeom prst="rect">
            <a:avLst/>
          </a:prstGeom>
          <a:noFill/>
          <a:ln>
            <a:noFill/>
          </a:ln>
        </p:spPr>
      </p:pic>
      <p:sp>
        <p:nvSpPr>
          <p:cNvPr id="86" name="Google Shape;8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sldNum" idx="12"/>
          </p:nvPr>
        </p:nvSpPr>
        <p:spPr>
          <a:xfrm>
            <a:off x="8610600" y="6356350"/>
            <a:ext cx="14349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counselingcenter@csu.edu"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5540"/>
        </a:solidFill>
        <a:effectLst/>
      </p:bgPr>
    </p:bg>
    <p:spTree>
      <p:nvGrpSpPr>
        <p:cNvPr id="1" name="Shape 215"/>
        <p:cNvGrpSpPr/>
        <p:nvPr/>
      </p:nvGrpSpPr>
      <p:grpSpPr>
        <a:xfrm>
          <a:off x="0" y="0"/>
          <a:ext cx="0" cy="0"/>
          <a:chOff x="0" y="0"/>
          <a:chExt cx="0" cy="0"/>
        </a:xfrm>
      </p:grpSpPr>
      <p:sp>
        <p:nvSpPr>
          <p:cNvPr id="216" name="Google Shape;216;p33"/>
          <p:cNvSpPr txBox="1">
            <a:spLocks noGrp="1"/>
          </p:cNvSpPr>
          <p:nvPr>
            <p:ph type="ctrTitle"/>
          </p:nvPr>
        </p:nvSpPr>
        <p:spPr>
          <a:xfrm>
            <a:off x="4351600" y="2841675"/>
            <a:ext cx="6705600" cy="12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Calibri"/>
              <a:buNone/>
            </a:pPr>
            <a:r>
              <a:rPr lang="en-US" sz="2300">
                <a:solidFill>
                  <a:srgbClr val="38761D"/>
                </a:solidFill>
                <a:highlight>
                  <a:srgbClr val="FFFFFF"/>
                </a:highlight>
                <a:latin typeface="Georgia"/>
                <a:ea typeface="Georgia"/>
                <a:cs typeface="Georgia"/>
                <a:sym typeface="Georgia"/>
              </a:rPr>
              <a:t>A COMMUNITY CARE MODEL</a:t>
            </a:r>
            <a:endParaRPr sz="2300">
              <a:solidFill>
                <a:srgbClr val="38761D"/>
              </a:solidFill>
              <a:highlight>
                <a:srgbClr val="FFFFFF"/>
              </a:highlight>
              <a:latin typeface="Georgia"/>
              <a:ea typeface="Georgia"/>
              <a:cs typeface="Georgia"/>
              <a:sym typeface="Georgia"/>
            </a:endParaRPr>
          </a:p>
          <a:p>
            <a:pPr marL="0" lvl="0" indent="0" algn="l" rtl="0">
              <a:lnSpc>
                <a:spcPct val="90000"/>
              </a:lnSpc>
              <a:spcBef>
                <a:spcPts val="0"/>
              </a:spcBef>
              <a:spcAft>
                <a:spcPts val="0"/>
              </a:spcAft>
              <a:buClr>
                <a:schemeClr val="dk1"/>
              </a:buClr>
              <a:buSzPts val="4200"/>
              <a:buFont typeface="Calibri"/>
              <a:buNone/>
            </a:pPr>
            <a:r>
              <a:rPr lang="en-US" sz="2300">
                <a:solidFill>
                  <a:srgbClr val="38761D"/>
                </a:solidFill>
                <a:highlight>
                  <a:srgbClr val="FFFFFF"/>
                </a:highlight>
                <a:latin typeface="Georgia"/>
                <a:ea typeface="Georgia"/>
                <a:cs typeface="Georgia"/>
                <a:sym typeface="Georgia"/>
              </a:rPr>
              <a:t>CSU COUNSELING CENTER</a:t>
            </a:r>
            <a:endParaRPr sz="5400">
              <a:solidFill>
                <a:srgbClr val="38761D"/>
              </a:solidFill>
              <a:latin typeface="Georgia"/>
              <a:ea typeface="Georgia"/>
              <a:cs typeface="Georgia"/>
              <a:sym typeface="Georgia"/>
            </a:endParaRPr>
          </a:p>
        </p:txBody>
      </p:sp>
      <p:pic>
        <p:nvPicPr>
          <p:cNvPr id="217" name="Google Shape;217;p33"/>
          <p:cNvPicPr preferRelativeResize="0"/>
          <p:nvPr/>
        </p:nvPicPr>
        <p:blipFill rotWithShape="1">
          <a:blip r:embed="rId3">
            <a:alphaModFix/>
          </a:blip>
          <a:srcRect/>
          <a:stretch/>
        </p:blipFill>
        <p:spPr>
          <a:xfrm>
            <a:off x="1322699" y="2656246"/>
            <a:ext cx="2433375" cy="1552712"/>
          </a:xfrm>
          <a:prstGeom prst="rect">
            <a:avLst/>
          </a:prstGeom>
          <a:noFill/>
          <a:ln>
            <a:noFill/>
          </a:ln>
        </p:spPr>
      </p:pic>
      <p:cxnSp>
        <p:nvCxnSpPr>
          <p:cNvPr id="218" name="Google Shape;218;p33"/>
          <p:cNvCxnSpPr/>
          <p:nvPr/>
        </p:nvCxnSpPr>
        <p:spPr>
          <a:xfrm>
            <a:off x="4121834" y="2656246"/>
            <a:ext cx="0" cy="1552712"/>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38761D"/>
                </a:solidFill>
              </a:rPr>
              <a:t>TRAUMA INFORMED CARE</a:t>
            </a:r>
            <a:endParaRPr b="1">
              <a:solidFill>
                <a:srgbClr val="38761D"/>
              </a:solidFill>
            </a:endParaRPr>
          </a:p>
        </p:txBody>
      </p:sp>
      <p:sp>
        <p:nvSpPr>
          <p:cNvPr id="280" name="Google Shape;280;p41"/>
          <p:cNvSpPr txBox="1">
            <a:spLocks noGrp="1"/>
          </p:cNvSpPr>
          <p:nvPr>
            <p:ph type="body" idx="1"/>
          </p:nvPr>
        </p:nvSpPr>
        <p:spPr>
          <a:xfrm>
            <a:off x="603925" y="1825625"/>
            <a:ext cx="11136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lang="en-US" b="1" dirty="0">
              <a:solidFill>
                <a:srgbClr val="38761D"/>
              </a:solidFill>
            </a:endParaRPr>
          </a:p>
          <a:p>
            <a:pPr marL="0" lvl="0" indent="0" algn="l" rtl="0">
              <a:spcBef>
                <a:spcPts val="1000"/>
              </a:spcBef>
              <a:spcAft>
                <a:spcPts val="0"/>
              </a:spcAft>
              <a:buNone/>
            </a:pPr>
            <a:r>
              <a:rPr lang="en-US" b="1" dirty="0">
                <a:solidFill>
                  <a:srgbClr val="38761D"/>
                </a:solidFill>
              </a:rPr>
              <a:t>University staff and faculty are responsible for recognizing that students’ actions are a direct result of their life experiences.</a:t>
            </a:r>
            <a:endParaRPr b="1" dirty="0">
              <a:solidFill>
                <a:srgbClr val="38761D"/>
              </a:solidFill>
            </a:endParaRPr>
          </a:p>
          <a:p>
            <a:pPr marL="0" lvl="0" indent="0" algn="l" rtl="0">
              <a:spcBef>
                <a:spcPts val="1000"/>
              </a:spcBef>
              <a:spcAft>
                <a:spcPts val="0"/>
              </a:spcAft>
              <a:buNone/>
            </a:pPr>
            <a:endParaRPr b="1" dirty="0">
              <a:solidFill>
                <a:srgbClr val="38761D"/>
              </a:solidFill>
            </a:endParaRPr>
          </a:p>
          <a:p>
            <a:pPr marL="0" lvl="0" indent="0" algn="l" rtl="0">
              <a:spcBef>
                <a:spcPts val="1000"/>
              </a:spcBef>
              <a:spcAft>
                <a:spcPts val="0"/>
              </a:spcAft>
              <a:buNone/>
            </a:pPr>
            <a:r>
              <a:rPr lang="en-US" b="1" dirty="0">
                <a:solidFill>
                  <a:srgbClr val="38761D"/>
                </a:solidFill>
              </a:rPr>
              <a:t>When students act out or disengage, do not ask what is wrong, but rather, “what happened to you?”  (Huang et al., 2014)</a:t>
            </a:r>
            <a:endParaRPr b="1" dirty="0">
              <a:solidFill>
                <a:srgbClr val="38761D"/>
              </a:solidFill>
            </a:endParaRPr>
          </a:p>
          <a:p>
            <a:pPr marL="0" lvl="0" indent="0" algn="l" rtl="0">
              <a:spcBef>
                <a:spcPts val="1000"/>
              </a:spcBef>
              <a:spcAft>
                <a:spcPts val="0"/>
              </a:spcAft>
              <a:buNone/>
            </a:pPr>
            <a:endParaRPr b="1" dirty="0">
              <a:solidFill>
                <a:srgbClr val="38761D"/>
              </a:solidFill>
            </a:endParaRPr>
          </a:p>
          <a:p>
            <a:pPr marL="0" lvl="0" indent="0" algn="ctr" rtl="0">
              <a:spcBef>
                <a:spcPts val="1000"/>
              </a:spcBef>
              <a:spcAft>
                <a:spcPts val="0"/>
              </a:spcAft>
              <a:buNone/>
            </a:pPr>
            <a:r>
              <a:rPr lang="en-US" b="1" dirty="0">
                <a:solidFill>
                  <a:srgbClr val="38761D"/>
                </a:solidFill>
              </a:rPr>
              <a:t>Compassion is our responsibility and response.</a:t>
            </a:r>
            <a:r>
              <a:rPr lang="en-US" dirty="0">
                <a:solidFill>
                  <a:srgbClr val="38761D"/>
                </a:solidFill>
              </a:rPr>
              <a:t> </a:t>
            </a:r>
            <a:endParaRPr dirty="0">
              <a:solidFill>
                <a:srgbClr val="38761D"/>
              </a:solidFill>
            </a:endParaRPr>
          </a:p>
        </p:txBody>
      </p:sp>
      <p:pic>
        <p:nvPicPr>
          <p:cNvPr id="281" name="Google Shape;281;p41"/>
          <p:cNvPicPr preferRelativeResize="0"/>
          <p:nvPr/>
        </p:nvPicPr>
        <p:blipFill>
          <a:blip r:embed="rId3">
            <a:alphaModFix/>
          </a:blip>
          <a:stretch>
            <a:fillRect/>
          </a:stretch>
        </p:blipFill>
        <p:spPr>
          <a:xfrm>
            <a:off x="9805925" y="224025"/>
            <a:ext cx="2131375" cy="203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B917-FF06-4F23-9262-83FCD29B0DC0}"/>
              </a:ext>
            </a:extLst>
          </p:cNvPr>
          <p:cNvSpPr>
            <a:spLocks noGrp="1"/>
          </p:cNvSpPr>
          <p:nvPr>
            <p:ph type="title"/>
          </p:nvPr>
        </p:nvSpPr>
        <p:spPr/>
        <p:txBody>
          <a:bodyPr/>
          <a:lstStyle/>
          <a:p>
            <a:pPr algn="ctr"/>
            <a:r>
              <a:rPr lang="en-US" dirty="0"/>
              <a:t>TRAUMA RECOVERY	</a:t>
            </a:r>
          </a:p>
        </p:txBody>
      </p:sp>
      <p:sp>
        <p:nvSpPr>
          <p:cNvPr id="3" name="Text Placeholder 2">
            <a:extLst>
              <a:ext uri="{FF2B5EF4-FFF2-40B4-BE49-F238E27FC236}">
                <a16:creationId xmlns:a16="http://schemas.microsoft.com/office/drawing/2014/main" id="{9D4007C7-163E-4DE3-B6ED-8E22F258BEE2}"/>
              </a:ext>
            </a:extLst>
          </p:cNvPr>
          <p:cNvSpPr>
            <a:spLocks noGrp="1"/>
          </p:cNvSpPr>
          <p:nvPr>
            <p:ph type="body" idx="1"/>
          </p:nvPr>
        </p:nvSpPr>
        <p:spPr/>
        <p:txBody>
          <a:bodyPr>
            <a:normAutofit/>
          </a:bodyPr>
          <a:lstStyle/>
          <a:p>
            <a:pPr marL="114300" indent="0" algn="ctr">
              <a:buNone/>
            </a:pPr>
            <a:endParaRPr lang="en-US" sz="6000" dirty="0"/>
          </a:p>
          <a:p>
            <a:pPr marL="114300" indent="0" algn="ctr">
              <a:buNone/>
            </a:pPr>
            <a:r>
              <a:rPr lang="en-US" sz="6000" dirty="0"/>
              <a:t>Requires Human Connection</a:t>
            </a:r>
          </a:p>
          <a:p>
            <a:pPr marL="114300" indent="0" algn="ctr">
              <a:buNone/>
            </a:pPr>
            <a:r>
              <a:rPr lang="en-US" sz="6000" dirty="0"/>
              <a:t>Persons must be covered with community of caring individuals</a:t>
            </a:r>
          </a:p>
        </p:txBody>
      </p:sp>
    </p:spTree>
    <p:extLst>
      <p:ext uri="{BB962C8B-B14F-4D97-AF65-F5344CB8AC3E}">
        <p14:creationId xmlns:p14="http://schemas.microsoft.com/office/powerpoint/2010/main" val="172041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chemeClr val="accent6">
                    <a:lumMod val="75000"/>
                  </a:schemeClr>
                </a:solidFill>
              </a:rPr>
              <a:t>Counseling Support	</a:t>
            </a:r>
            <a:endParaRPr b="1" dirty="0">
              <a:solidFill>
                <a:schemeClr val="accent6">
                  <a:lumMod val="75000"/>
                </a:schemeClr>
              </a:solidFill>
            </a:endParaRPr>
          </a:p>
        </p:txBody>
      </p:sp>
      <p:sp>
        <p:nvSpPr>
          <p:cNvPr id="288" name="Google Shape;288;p42"/>
          <p:cNvSpPr txBox="1">
            <a:spLocks noGrp="1"/>
          </p:cNvSpPr>
          <p:nvPr>
            <p:ph type="body" idx="1"/>
          </p:nvPr>
        </p:nvSpPr>
        <p:spPr>
          <a:xfrm>
            <a:off x="566000" y="1528200"/>
            <a:ext cx="11055600" cy="46485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Clr>
                <a:srgbClr val="274E13"/>
              </a:buClr>
              <a:buSzPts val="1800"/>
              <a:buChar char="•"/>
            </a:pPr>
            <a:r>
              <a:rPr lang="en-US" b="1" dirty="0">
                <a:solidFill>
                  <a:schemeClr val="accent6">
                    <a:lumMod val="75000"/>
                  </a:schemeClr>
                </a:solidFill>
              </a:rPr>
              <a:t>Administration, Faculty, and Staff - Front Line</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Refer to the Counseling Center</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We assess and integrate Mindfulness, Yoga, Meditation, and Nature with counseling techniques (CBT, etc.) </a:t>
            </a:r>
            <a:r>
              <a:rPr lang="en-US" b="1" u="sng" dirty="0">
                <a:solidFill>
                  <a:schemeClr val="accent6">
                    <a:lumMod val="75000"/>
                  </a:schemeClr>
                </a:solidFill>
              </a:rPr>
              <a:t>to teach self-regulation </a:t>
            </a:r>
            <a:endParaRPr b="1" u="sng"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We encourage exercise, nutrition, dancing, music, art, rhythms/repetition, sports and the outdoors</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Trauma happens in the body, we support movement, breathing, connecting to the five senses and bring awareness to the body.</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Reprocessing trauma is traumatic</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Groups in Residence Hall</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WRC will relaunch in November (parenting class/women’s empowerment series</a:t>
            </a:r>
            <a:endParaRPr b="1" dirty="0">
              <a:solidFill>
                <a:schemeClr val="accent6">
                  <a:lumMod val="75000"/>
                </a:schemeClr>
              </a:solidFill>
            </a:endParaRPr>
          </a:p>
          <a:p>
            <a:pPr marL="457200" lvl="0" indent="-342900" algn="l" rtl="0">
              <a:spcBef>
                <a:spcPts val="0"/>
              </a:spcBef>
              <a:spcAft>
                <a:spcPts val="0"/>
              </a:spcAft>
              <a:buClr>
                <a:srgbClr val="274E13"/>
              </a:buClr>
              <a:buSzPts val="1800"/>
              <a:buChar char="•"/>
            </a:pPr>
            <a:r>
              <a:rPr lang="en-US" b="1" dirty="0">
                <a:solidFill>
                  <a:schemeClr val="accent6">
                    <a:lumMod val="75000"/>
                  </a:schemeClr>
                </a:solidFill>
              </a:rPr>
              <a:t>Mental health awareness events throughout the academic year</a:t>
            </a:r>
            <a:endParaRPr b="1"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838200" y="365125"/>
            <a:ext cx="10515600" cy="566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359" b="1">
                <a:solidFill>
                  <a:srgbClr val="38761D"/>
                </a:solidFill>
              </a:rPr>
              <a:t>                                Counseling Center </a:t>
            </a:r>
            <a:endParaRPr sz="3359"/>
          </a:p>
        </p:txBody>
      </p:sp>
      <p:sp>
        <p:nvSpPr>
          <p:cNvPr id="295" name="Google Shape;295;p43"/>
          <p:cNvSpPr txBox="1">
            <a:spLocks noGrp="1"/>
          </p:cNvSpPr>
          <p:nvPr>
            <p:ph type="body" idx="1"/>
          </p:nvPr>
        </p:nvSpPr>
        <p:spPr>
          <a:xfrm>
            <a:off x="328050" y="874925"/>
            <a:ext cx="11535900" cy="58038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688"/>
              <a:buNone/>
            </a:pPr>
            <a:endParaRPr sz="1950" b="1" u="sng">
              <a:solidFill>
                <a:srgbClr val="38761D"/>
              </a:solidFill>
            </a:endParaRPr>
          </a:p>
          <a:p>
            <a:pPr marL="0" lvl="0" indent="0" algn="ctr" rtl="0">
              <a:lnSpc>
                <a:spcPct val="70000"/>
              </a:lnSpc>
              <a:spcBef>
                <a:spcPts val="1000"/>
              </a:spcBef>
              <a:spcAft>
                <a:spcPts val="0"/>
              </a:spcAft>
              <a:buSzPts val="688"/>
              <a:buNone/>
            </a:pPr>
            <a:r>
              <a:rPr lang="en-US" sz="2450" b="1" u="sng">
                <a:solidFill>
                  <a:srgbClr val="38761D"/>
                </a:solidFill>
              </a:rPr>
              <a:t>Services </a:t>
            </a:r>
            <a:endParaRPr sz="2450" b="1" u="sng">
              <a:solidFill>
                <a:srgbClr val="38761D"/>
              </a:solidFill>
            </a:endParaRPr>
          </a:p>
          <a:p>
            <a:pPr marL="0" lvl="0" indent="0" algn="l" rtl="0">
              <a:lnSpc>
                <a:spcPct val="70000"/>
              </a:lnSpc>
              <a:spcBef>
                <a:spcPts val="1000"/>
              </a:spcBef>
              <a:spcAft>
                <a:spcPts val="0"/>
              </a:spcAft>
              <a:buSzPts val="688"/>
              <a:buNone/>
            </a:pPr>
            <a:r>
              <a:rPr lang="en-US" sz="2250" b="1" u="sng">
                <a:solidFill>
                  <a:srgbClr val="38761D"/>
                </a:solidFill>
              </a:rPr>
              <a:t>Abilities Office</a:t>
            </a:r>
            <a:endParaRPr sz="2250" b="1" u="sng">
              <a:solidFill>
                <a:srgbClr val="38761D"/>
              </a:solidFill>
            </a:endParaRPr>
          </a:p>
          <a:p>
            <a:pPr marL="0" lvl="0" indent="0" algn="l" rtl="0">
              <a:lnSpc>
                <a:spcPct val="70000"/>
              </a:lnSpc>
              <a:spcBef>
                <a:spcPts val="1000"/>
              </a:spcBef>
              <a:spcAft>
                <a:spcPts val="0"/>
              </a:spcAft>
              <a:buSzPts val="688"/>
              <a:buNone/>
            </a:pPr>
            <a:r>
              <a:rPr lang="en-US" sz="2250" b="1">
                <a:solidFill>
                  <a:srgbClr val="38761D"/>
                </a:solidFill>
              </a:rPr>
              <a:t>Process all request for accommodations for our students with disabilities and provide those accommodations (testing, note-taking,..)</a:t>
            </a:r>
            <a:endParaRPr sz="2250" b="1">
              <a:solidFill>
                <a:srgbClr val="38761D"/>
              </a:solidFill>
            </a:endParaRPr>
          </a:p>
          <a:p>
            <a:pPr marL="0" lvl="0" indent="0" algn="l" rtl="0">
              <a:lnSpc>
                <a:spcPct val="70000"/>
              </a:lnSpc>
              <a:spcBef>
                <a:spcPts val="1000"/>
              </a:spcBef>
              <a:spcAft>
                <a:spcPts val="0"/>
              </a:spcAft>
              <a:buSzPts val="688"/>
              <a:buNone/>
            </a:pPr>
            <a:endParaRPr sz="2250" b="1">
              <a:solidFill>
                <a:srgbClr val="38761D"/>
              </a:solidFill>
            </a:endParaRPr>
          </a:p>
          <a:p>
            <a:pPr marL="0" lvl="0" indent="0" algn="l" rtl="0">
              <a:lnSpc>
                <a:spcPct val="70000"/>
              </a:lnSpc>
              <a:spcBef>
                <a:spcPts val="1000"/>
              </a:spcBef>
              <a:spcAft>
                <a:spcPts val="0"/>
              </a:spcAft>
              <a:buClr>
                <a:schemeClr val="dk1"/>
              </a:buClr>
              <a:buSzPts val="688"/>
              <a:buFont typeface="Arial"/>
              <a:buNone/>
            </a:pPr>
            <a:r>
              <a:rPr lang="en-US" sz="2250" b="1" u="sng">
                <a:solidFill>
                  <a:srgbClr val="38761D"/>
                </a:solidFill>
              </a:rPr>
              <a:t>Counseling </a:t>
            </a:r>
            <a:endParaRPr sz="2250" b="1" u="sng">
              <a:solidFill>
                <a:srgbClr val="38761D"/>
              </a:solidFill>
            </a:endParaRPr>
          </a:p>
          <a:p>
            <a:pPr marL="0" lvl="0" indent="0" algn="l" rtl="0">
              <a:lnSpc>
                <a:spcPct val="70000"/>
              </a:lnSpc>
              <a:spcBef>
                <a:spcPts val="1000"/>
              </a:spcBef>
              <a:spcAft>
                <a:spcPts val="0"/>
              </a:spcAft>
              <a:buClr>
                <a:schemeClr val="dk1"/>
              </a:buClr>
              <a:buSzPts val="688"/>
              <a:buFont typeface="Arial"/>
              <a:buNone/>
            </a:pPr>
            <a:r>
              <a:rPr lang="en-US" sz="2250" b="1">
                <a:solidFill>
                  <a:srgbClr val="38761D"/>
                </a:solidFill>
              </a:rPr>
              <a:t>Assessment, treatment planning, Individual/group counseling services</a:t>
            </a:r>
            <a:endParaRPr sz="2250" b="1">
              <a:solidFill>
                <a:srgbClr val="38761D"/>
              </a:solidFill>
            </a:endParaRPr>
          </a:p>
          <a:p>
            <a:pPr marL="0" lvl="0" indent="0" algn="l" rtl="0">
              <a:lnSpc>
                <a:spcPct val="70000"/>
              </a:lnSpc>
              <a:spcBef>
                <a:spcPts val="1000"/>
              </a:spcBef>
              <a:spcAft>
                <a:spcPts val="0"/>
              </a:spcAft>
              <a:buClr>
                <a:schemeClr val="dk1"/>
              </a:buClr>
              <a:buSzPts val="688"/>
              <a:buFont typeface="Arial"/>
              <a:buNone/>
            </a:pPr>
            <a:r>
              <a:rPr lang="en-US" sz="2250" b="1">
                <a:solidFill>
                  <a:srgbClr val="38761D"/>
                </a:solidFill>
              </a:rPr>
              <a:t>Psychoeducation, Case management, and Consultation</a:t>
            </a:r>
            <a:endParaRPr sz="2250" b="1">
              <a:solidFill>
                <a:srgbClr val="38761D"/>
              </a:solidFill>
            </a:endParaRPr>
          </a:p>
          <a:p>
            <a:pPr marL="0" lvl="0" indent="0" algn="l" rtl="0">
              <a:lnSpc>
                <a:spcPct val="70000"/>
              </a:lnSpc>
              <a:spcBef>
                <a:spcPts val="1000"/>
              </a:spcBef>
              <a:spcAft>
                <a:spcPts val="0"/>
              </a:spcAft>
              <a:buSzPts val="688"/>
              <a:buNone/>
            </a:pPr>
            <a:endParaRPr sz="2250" b="1">
              <a:solidFill>
                <a:srgbClr val="38761D"/>
              </a:solidFill>
            </a:endParaRPr>
          </a:p>
          <a:p>
            <a:pPr marL="0" lvl="0" indent="0" algn="l" rtl="0">
              <a:lnSpc>
                <a:spcPct val="70000"/>
              </a:lnSpc>
              <a:spcBef>
                <a:spcPts val="1000"/>
              </a:spcBef>
              <a:spcAft>
                <a:spcPts val="0"/>
              </a:spcAft>
              <a:buSzPts val="688"/>
              <a:buNone/>
            </a:pPr>
            <a:r>
              <a:rPr lang="en-US" sz="2250" b="1" u="sng">
                <a:solidFill>
                  <a:srgbClr val="38761D"/>
                </a:solidFill>
              </a:rPr>
              <a:t>Women's Resource Center</a:t>
            </a:r>
            <a:endParaRPr sz="2250" b="1" u="sng">
              <a:solidFill>
                <a:srgbClr val="38761D"/>
              </a:solidFill>
            </a:endParaRPr>
          </a:p>
          <a:p>
            <a:pPr marL="0" lvl="0" indent="0" algn="l" rtl="0">
              <a:lnSpc>
                <a:spcPct val="70000"/>
              </a:lnSpc>
              <a:spcBef>
                <a:spcPts val="1000"/>
              </a:spcBef>
              <a:spcAft>
                <a:spcPts val="0"/>
              </a:spcAft>
              <a:buSzPts val="688"/>
              <a:buNone/>
            </a:pPr>
            <a:r>
              <a:rPr lang="en-US" sz="2250" b="1">
                <a:solidFill>
                  <a:srgbClr val="38761D"/>
                </a:solidFill>
              </a:rPr>
              <a:t>Parenting Classes, Women Empowerment Series, Breastfeeding/Lactation site</a:t>
            </a:r>
            <a:endParaRPr sz="2250" b="1">
              <a:solidFill>
                <a:srgbClr val="38761D"/>
              </a:solidFill>
            </a:endParaRPr>
          </a:p>
          <a:p>
            <a:pPr marL="0" lvl="0" indent="0" algn="l" rtl="0">
              <a:lnSpc>
                <a:spcPct val="70000"/>
              </a:lnSpc>
              <a:spcBef>
                <a:spcPts val="1000"/>
              </a:spcBef>
              <a:spcAft>
                <a:spcPts val="0"/>
              </a:spcAft>
              <a:buSzPts val="688"/>
              <a:buNone/>
            </a:pPr>
            <a:endParaRPr sz="2250" b="1">
              <a:solidFill>
                <a:srgbClr val="38761D"/>
              </a:solidFill>
            </a:endParaRPr>
          </a:p>
          <a:p>
            <a:pPr marL="0" lvl="0" indent="0" algn="l" rtl="0">
              <a:lnSpc>
                <a:spcPct val="70000"/>
              </a:lnSpc>
              <a:spcBef>
                <a:spcPts val="1000"/>
              </a:spcBef>
              <a:spcAft>
                <a:spcPts val="0"/>
              </a:spcAft>
              <a:buSzPts val="688"/>
              <a:buNone/>
            </a:pPr>
            <a:r>
              <a:rPr lang="en-US" sz="2250" b="1" u="sng">
                <a:solidFill>
                  <a:srgbClr val="38761D"/>
                </a:solidFill>
              </a:rPr>
              <a:t>Additional Supports</a:t>
            </a:r>
            <a:endParaRPr sz="2250" b="1" u="sng">
              <a:solidFill>
                <a:srgbClr val="38761D"/>
              </a:solidFill>
            </a:endParaRPr>
          </a:p>
          <a:p>
            <a:pPr marL="0" lvl="0" indent="0" algn="l" rtl="0">
              <a:lnSpc>
                <a:spcPct val="70000"/>
              </a:lnSpc>
              <a:spcBef>
                <a:spcPts val="1000"/>
              </a:spcBef>
              <a:spcAft>
                <a:spcPts val="0"/>
              </a:spcAft>
              <a:buSzPts val="688"/>
              <a:buNone/>
            </a:pPr>
            <a:r>
              <a:rPr lang="en-US" sz="1550" b="1">
                <a:solidFill>
                  <a:srgbClr val="38761D"/>
                </a:solidFill>
              </a:rPr>
              <a:t>Cougar Closet - Dean Cameron</a:t>
            </a:r>
            <a:endParaRPr sz="1550" b="1">
              <a:solidFill>
                <a:srgbClr val="38761D"/>
              </a:solidFill>
            </a:endParaRPr>
          </a:p>
          <a:p>
            <a:pPr marL="0" lvl="0" indent="0" algn="l" rtl="0">
              <a:lnSpc>
                <a:spcPct val="70000"/>
              </a:lnSpc>
              <a:spcBef>
                <a:spcPts val="1000"/>
              </a:spcBef>
              <a:spcAft>
                <a:spcPts val="0"/>
              </a:spcAft>
              <a:buSzPts val="688"/>
              <a:buNone/>
            </a:pPr>
            <a:r>
              <a:rPr lang="en-US" sz="1550" b="1">
                <a:solidFill>
                  <a:srgbClr val="38761D"/>
                </a:solidFill>
              </a:rPr>
              <a:t>Food Pantry  - Dean Cameron</a:t>
            </a:r>
            <a:endParaRPr sz="1550" b="1">
              <a:solidFill>
                <a:srgbClr val="38761D"/>
              </a:solidFill>
            </a:endParaRPr>
          </a:p>
          <a:p>
            <a:pPr marL="0" lvl="0" indent="0" algn="l" rtl="0">
              <a:lnSpc>
                <a:spcPct val="70000"/>
              </a:lnSpc>
              <a:spcBef>
                <a:spcPts val="1000"/>
              </a:spcBef>
              <a:spcAft>
                <a:spcPts val="0"/>
              </a:spcAft>
              <a:buSzPts val="688"/>
              <a:buNone/>
            </a:pPr>
            <a:r>
              <a:rPr lang="en-US" sz="1550" b="1">
                <a:solidFill>
                  <a:srgbClr val="38761D"/>
                </a:solidFill>
              </a:rPr>
              <a:t>Homeless Services - Dr. Brown</a:t>
            </a:r>
            <a:endParaRPr sz="1550" b="1">
              <a:solidFill>
                <a:srgbClr val="38761D"/>
              </a:solidFill>
            </a:endParaRPr>
          </a:p>
          <a:p>
            <a:pPr marL="0" lvl="0" indent="0" algn="l" rtl="0">
              <a:lnSpc>
                <a:spcPct val="70000"/>
              </a:lnSpc>
              <a:spcBef>
                <a:spcPts val="1000"/>
              </a:spcBef>
              <a:spcAft>
                <a:spcPts val="0"/>
              </a:spcAft>
              <a:buSzPts val="688"/>
              <a:buNone/>
            </a:pPr>
            <a:endParaRPr sz="1050">
              <a:solidFill>
                <a:srgbClr val="274E1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838200" y="365125"/>
            <a:ext cx="10515600" cy="66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                 </a:t>
            </a:r>
            <a:r>
              <a:rPr lang="en-US" b="1">
                <a:solidFill>
                  <a:srgbClr val="38761D"/>
                </a:solidFill>
              </a:rPr>
              <a:t>ACCESSING OUR SERVICES </a:t>
            </a:r>
            <a:endParaRPr b="1">
              <a:solidFill>
                <a:srgbClr val="38761D"/>
              </a:solidFill>
            </a:endParaRPr>
          </a:p>
        </p:txBody>
      </p:sp>
      <p:sp>
        <p:nvSpPr>
          <p:cNvPr id="302" name="Google Shape;302;p44"/>
          <p:cNvSpPr txBox="1">
            <a:spLocks noGrp="1"/>
          </p:cNvSpPr>
          <p:nvPr>
            <p:ph type="body" idx="1"/>
          </p:nvPr>
        </p:nvSpPr>
        <p:spPr>
          <a:xfrm>
            <a:off x="319596" y="943325"/>
            <a:ext cx="11538104" cy="5377576"/>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endParaRPr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b="1" dirty="0">
                <a:solidFill>
                  <a:srgbClr val="38761D"/>
                </a:solidFill>
                <a:latin typeface="Comfortaa"/>
                <a:ea typeface="Comfortaa"/>
                <a:cs typeface="Comfortaa"/>
                <a:sym typeface="Comfortaa"/>
              </a:rPr>
              <a:t>                              </a:t>
            </a:r>
            <a:r>
              <a:rPr lang="en-US" sz="2400" b="1" dirty="0">
                <a:solidFill>
                  <a:srgbClr val="38761D"/>
                </a:solidFill>
                <a:latin typeface="Comfortaa"/>
                <a:ea typeface="Comfortaa"/>
                <a:cs typeface="Comfortaa"/>
                <a:sym typeface="Comfortaa"/>
              </a:rPr>
              <a:t>COUNSELING CENTER</a:t>
            </a:r>
            <a:endParaRPr sz="24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2400" b="1" dirty="0">
                <a:solidFill>
                  <a:srgbClr val="38761D"/>
                </a:solidFill>
                <a:latin typeface="Comfortaa"/>
                <a:ea typeface="Comfortaa"/>
                <a:cs typeface="Comfortaa"/>
                <a:sym typeface="Comfortaa"/>
              </a:rPr>
              <a:t>                           </a:t>
            </a:r>
            <a:endParaRPr sz="29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2900" b="1" dirty="0">
                <a:solidFill>
                  <a:srgbClr val="38761D"/>
                </a:solidFill>
                <a:latin typeface="Comfortaa"/>
                <a:ea typeface="Comfortaa"/>
                <a:cs typeface="Comfortaa"/>
                <a:sym typeface="Comfortaa"/>
              </a:rPr>
              <a:t>               </a:t>
            </a:r>
            <a:r>
              <a:rPr lang="en-US" sz="2200" b="1" dirty="0">
                <a:solidFill>
                  <a:srgbClr val="38761D"/>
                </a:solidFill>
                <a:latin typeface="Comfortaa"/>
                <a:ea typeface="Comfortaa"/>
                <a:cs typeface="Comfortaa"/>
                <a:sym typeface="Comfortaa"/>
              </a:rPr>
              <a:t>   	CORDELL REED STUDENT UNION SUITE 190</a:t>
            </a:r>
            <a:endParaRPr sz="22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2200" b="1" dirty="0">
                <a:solidFill>
                  <a:srgbClr val="38761D"/>
                </a:solidFill>
                <a:latin typeface="Comfortaa"/>
                <a:ea typeface="Comfortaa"/>
                <a:cs typeface="Comfortaa"/>
                <a:sym typeface="Comfortaa"/>
              </a:rPr>
              <a:t>                                          WAYS TO CONNECT</a:t>
            </a:r>
            <a:endParaRPr sz="22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endParaRPr sz="22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1900" b="1" dirty="0">
                <a:solidFill>
                  <a:srgbClr val="38761D"/>
                </a:solidFill>
                <a:latin typeface="Comfortaa"/>
                <a:ea typeface="Comfortaa"/>
                <a:cs typeface="Comfortaa"/>
                <a:sym typeface="Comfortaa"/>
              </a:rPr>
              <a:t>Email - </a:t>
            </a:r>
            <a:r>
              <a:rPr lang="en-US" sz="1900" b="1" u="sng" dirty="0">
                <a:solidFill>
                  <a:schemeClr val="hlink"/>
                </a:solidFill>
                <a:latin typeface="Comfortaa"/>
                <a:ea typeface="Comfortaa"/>
                <a:cs typeface="Comfortaa"/>
                <a:sym typeface="Comfortaa"/>
                <a:hlinkClick r:id="rId3"/>
              </a:rPr>
              <a:t>counselingcenter@csu.edu</a:t>
            </a:r>
            <a:r>
              <a:rPr lang="en-US" sz="1900" b="1" dirty="0">
                <a:solidFill>
                  <a:srgbClr val="38761D"/>
                </a:solidFill>
                <a:latin typeface="Comfortaa"/>
                <a:ea typeface="Comfortaa"/>
                <a:cs typeface="Comfortaa"/>
                <a:sym typeface="Comfortaa"/>
              </a:rPr>
              <a:t>            Phone - 773.995.2383       Class presentation</a:t>
            </a:r>
            <a:endParaRPr sz="19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1900" b="1" dirty="0">
                <a:solidFill>
                  <a:srgbClr val="38761D"/>
                </a:solidFill>
                <a:latin typeface="Comfortaa"/>
                <a:ea typeface="Comfortaa"/>
                <a:cs typeface="Comfortaa"/>
                <a:sym typeface="Comfortaa"/>
              </a:rPr>
              <a:t>																	                                                     773.995.2383</a:t>
            </a:r>
            <a:endParaRPr sz="19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1900" b="1" dirty="0" err="1">
                <a:solidFill>
                  <a:srgbClr val="38761D"/>
                </a:solidFill>
                <a:latin typeface="Comfortaa"/>
                <a:ea typeface="Comfortaa"/>
                <a:cs typeface="Comfortaa"/>
                <a:sym typeface="Comfortaa"/>
              </a:rPr>
              <a:t>QRCode</a:t>
            </a:r>
            <a:endParaRPr sz="19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endParaRPr sz="19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endParaRPr lang="en-US" sz="19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1800" b="1" dirty="0">
                <a:solidFill>
                  <a:srgbClr val="38761D"/>
                </a:solidFill>
                <a:latin typeface="Comfortaa"/>
                <a:ea typeface="Comfortaa"/>
                <a:cs typeface="Comfortaa"/>
                <a:sym typeface="Comfortaa"/>
              </a:rPr>
              <a:t>Visit counseling center  - Monday thru Friday - 9:00 am - 5:00 pm </a:t>
            </a:r>
            <a:endParaRPr sz="1800" b="1" dirty="0">
              <a:solidFill>
                <a:srgbClr val="38761D"/>
              </a:solidFill>
              <a:latin typeface="Comfortaa"/>
              <a:ea typeface="Comfortaa"/>
              <a:cs typeface="Comfortaa"/>
              <a:sym typeface="Comfortaa"/>
            </a:endParaRPr>
          </a:p>
          <a:p>
            <a:pPr marL="0" lvl="0" indent="0" algn="l" rtl="0">
              <a:lnSpc>
                <a:spcPct val="70000"/>
              </a:lnSpc>
              <a:spcBef>
                <a:spcPts val="1000"/>
              </a:spcBef>
              <a:spcAft>
                <a:spcPts val="0"/>
              </a:spcAft>
              <a:buNone/>
            </a:pPr>
            <a:r>
              <a:rPr lang="en-US" sz="1800" b="1" dirty="0">
                <a:solidFill>
                  <a:srgbClr val="38761D"/>
                </a:solidFill>
                <a:latin typeface="Comfortaa"/>
                <a:ea typeface="Comfortaa"/>
                <a:cs typeface="Comfortaa"/>
                <a:sym typeface="Comfortaa"/>
              </a:rPr>
              <a:t>Walk in hours - Tuesdays, 1:30 - 3:30 pm (Students will seen by a counselor on the day of visit) </a:t>
            </a:r>
          </a:p>
          <a:p>
            <a:pPr marL="0" lvl="0" indent="0" algn="l" rtl="0">
              <a:lnSpc>
                <a:spcPct val="70000"/>
              </a:lnSpc>
              <a:spcBef>
                <a:spcPts val="1000"/>
              </a:spcBef>
              <a:spcAft>
                <a:spcPts val="0"/>
              </a:spcAft>
              <a:buNone/>
            </a:pPr>
            <a:r>
              <a:rPr lang="en-US" sz="1800" b="1" dirty="0">
                <a:solidFill>
                  <a:srgbClr val="38761D"/>
                </a:solidFill>
                <a:latin typeface="Comfortaa"/>
                <a:ea typeface="Comfortaa"/>
                <a:cs typeface="Comfortaa"/>
                <a:sym typeface="Comfortaa"/>
              </a:rPr>
              <a:t>    </a:t>
            </a:r>
            <a:endParaRPr sz="1800" b="1" dirty="0">
              <a:solidFill>
                <a:srgbClr val="38761D"/>
              </a:solidFill>
              <a:latin typeface="Comfortaa"/>
              <a:ea typeface="Comfortaa"/>
              <a:cs typeface="Comfortaa"/>
              <a:sym typeface="Comfortaa"/>
            </a:endParaRPr>
          </a:p>
          <a:p>
            <a:pPr marL="457200" lvl="0" indent="0" algn="l" rtl="0">
              <a:lnSpc>
                <a:spcPct val="70000"/>
              </a:lnSpc>
              <a:spcBef>
                <a:spcPts val="1000"/>
              </a:spcBef>
              <a:spcAft>
                <a:spcPts val="0"/>
              </a:spcAft>
              <a:buNone/>
            </a:pPr>
            <a:endParaRPr sz="2600" b="1" dirty="0">
              <a:solidFill>
                <a:srgbClr val="38761D"/>
              </a:solidFill>
              <a:latin typeface="Comfortaa"/>
              <a:ea typeface="Comfortaa"/>
              <a:cs typeface="Comfortaa"/>
              <a:sym typeface="Comfortaa"/>
            </a:endParaRPr>
          </a:p>
        </p:txBody>
      </p:sp>
      <p:pic>
        <p:nvPicPr>
          <p:cNvPr id="303" name="Google Shape;303;p44"/>
          <p:cNvPicPr preferRelativeResize="0"/>
          <p:nvPr/>
        </p:nvPicPr>
        <p:blipFill>
          <a:blip r:embed="rId4">
            <a:alphaModFix/>
          </a:blip>
          <a:stretch>
            <a:fillRect/>
          </a:stretch>
        </p:blipFill>
        <p:spPr>
          <a:xfrm>
            <a:off x="0" y="1261250"/>
            <a:ext cx="2494575" cy="1760075"/>
          </a:xfrm>
          <a:prstGeom prst="rect">
            <a:avLst/>
          </a:prstGeom>
          <a:noFill/>
          <a:ln>
            <a:noFill/>
          </a:ln>
        </p:spPr>
      </p:pic>
      <p:pic>
        <p:nvPicPr>
          <p:cNvPr id="304" name="Google Shape;304;p44"/>
          <p:cNvPicPr preferRelativeResize="0"/>
          <p:nvPr/>
        </p:nvPicPr>
        <p:blipFill>
          <a:blip r:embed="rId5">
            <a:alphaModFix/>
          </a:blip>
          <a:stretch>
            <a:fillRect/>
          </a:stretch>
        </p:blipFill>
        <p:spPr>
          <a:xfrm>
            <a:off x="1660250" y="3851350"/>
            <a:ext cx="1251626" cy="1271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274E13"/>
                </a:solidFill>
              </a:rPr>
              <a:t>COUNSELING CENTER STAFFING	</a:t>
            </a:r>
            <a:endParaRPr b="1">
              <a:solidFill>
                <a:srgbClr val="274E13"/>
              </a:solidFill>
            </a:endParaRPr>
          </a:p>
        </p:txBody>
      </p:sp>
      <p:sp>
        <p:nvSpPr>
          <p:cNvPr id="225" name="Google Shape;225;p3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600" dirty="0">
                <a:solidFill>
                  <a:srgbClr val="38761D"/>
                </a:solidFill>
              </a:rPr>
              <a:t>Director of Counseling - Dr. Christine M. Brown</a:t>
            </a:r>
            <a:endParaRPr sz="3600" dirty="0">
              <a:solidFill>
                <a:srgbClr val="38761D"/>
              </a:solidFill>
            </a:endParaRPr>
          </a:p>
          <a:p>
            <a:pPr marL="0" lvl="0" indent="0" algn="l" rtl="0">
              <a:spcBef>
                <a:spcPts val="1000"/>
              </a:spcBef>
              <a:spcAft>
                <a:spcPts val="0"/>
              </a:spcAft>
              <a:buNone/>
            </a:pPr>
            <a:r>
              <a:rPr lang="en-US" sz="3600" dirty="0">
                <a:solidFill>
                  <a:srgbClr val="38761D"/>
                </a:solidFill>
              </a:rPr>
              <a:t>Assistant Director of Abilities - Mrs. Nicole Matthews</a:t>
            </a:r>
            <a:endParaRPr sz="3600" dirty="0">
              <a:solidFill>
                <a:srgbClr val="38761D"/>
              </a:solidFill>
            </a:endParaRPr>
          </a:p>
          <a:p>
            <a:pPr marL="0" lvl="0" indent="0" algn="l" rtl="0">
              <a:spcBef>
                <a:spcPts val="1000"/>
              </a:spcBef>
              <a:spcAft>
                <a:spcPts val="0"/>
              </a:spcAft>
              <a:buNone/>
            </a:pPr>
            <a:r>
              <a:rPr lang="en-US" sz="3600" dirty="0">
                <a:solidFill>
                  <a:srgbClr val="38761D"/>
                </a:solidFill>
              </a:rPr>
              <a:t>Licensed Clinical Counselor - Ms. Lakeisha Robinson</a:t>
            </a:r>
            <a:endParaRPr sz="3600" dirty="0">
              <a:solidFill>
                <a:srgbClr val="38761D"/>
              </a:solidFill>
            </a:endParaRPr>
          </a:p>
          <a:p>
            <a:pPr marL="0" lvl="0" indent="0" algn="l" rtl="0">
              <a:spcBef>
                <a:spcPts val="1000"/>
              </a:spcBef>
              <a:spcAft>
                <a:spcPts val="0"/>
              </a:spcAft>
              <a:buNone/>
            </a:pPr>
            <a:r>
              <a:rPr lang="en-US" sz="3600" dirty="0">
                <a:solidFill>
                  <a:srgbClr val="38761D"/>
                </a:solidFill>
              </a:rPr>
              <a:t>Counseling Interns </a:t>
            </a:r>
            <a:endParaRPr sz="3600" dirty="0">
              <a:solidFill>
                <a:srgbClr val="38761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ctrTitle"/>
          </p:nvPr>
        </p:nvSpPr>
        <p:spPr>
          <a:xfrm>
            <a:off x="405625" y="773525"/>
            <a:ext cx="7112700" cy="5679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3600" b="1">
                <a:solidFill>
                  <a:srgbClr val="38761D"/>
                </a:solidFill>
                <a:latin typeface="Comfortaa"/>
                <a:ea typeface="Comfortaa"/>
                <a:cs typeface="Comfortaa"/>
                <a:sym typeface="Comfortaa"/>
              </a:rPr>
              <a:t>C</a:t>
            </a:r>
            <a:r>
              <a:rPr lang="en-US" sz="3400" b="1">
                <a:solidFill>
                  <a:srgbClr val="38761D"/>
                </a:solidFill>
                <a:latin typeface="Comfortaa"/>
                <a:ea typeface="Comfortaa"/>
                <a:cs typeface="Comfortaa"/>
                <a:sym typeface="Comfortaa"/>
              </a:rPr>
              <a:t>hicago State University’s Counseling Center provides services that engage, embrace, enlighten, and empower, student’s personal, academic, and professional goals.  CSU provides safety, mutual aid, guidance, peer support and wellness services.</a:t>
            </a:r>
            <a:endParaRPr sz="3400" b="1">
              <a:solidFill>
                <a:srgbClr val="38761D"/>
              </a:solidFill>
              <a:latin typeface="Comfortaa"/>
              <a:ea typeface="Comfortaa"/>
              <a:cs typeface="Comfortaa"/>
              <a:sym typeface="Comfortaa"/>
            </a:endParaRPr>
          </a:p>
          <a:p>
            <a:pPr marL="0" lvl="0" indent="0" algn="ctr" rtl="0">
              <a:spcBef>
                <a:spcPts val="0"/>
              </a:spcBef>
              <a:spcAft>
                <a:spcPts val="0"/>
              </a:spcAft>
              <a:buSzPts val="990"/>
              <a:buNone/>
            </a:pPr>
            <a:endParaRPr sz="3400" b="1">
              <a:solidFill>
                <a:srgbClr val="38761D"/>
              </a:solidFill>
              <a:latin typeface="Comfortaa"/>
              <a:ea typeface="Comfortaa"/>
              <a:cs typeface="Comfortaa"/>
              <a:sym typeface="Comfortaa"/>
            </a:endParaRPr>
          </a:p>
          <a:p>
            <a:pPr marL="0" lvl="0" indent="0" algn="ctr" rtl="0">
              <a:spcBef>
                <a:spcPts val="0"/>
              </a:spcBef>
              <a:spcAft>
                <a:spcPts val="0"/>
              </a:spcAft>
              <a:buSzPts val="990"/>
              <a:buNone/>
            </a:pPr>
            <a:r>
              <a:rPr lang="en-US" sz="3400" b="1">
                <a:solidFill>
                  <a:srgbClr val="38761D"/>
                </a:solidFill>
                <a:latin typeface="Comfortaa"/>
                <a:ea typeface="Comfortaa"/>
                <a:cs typeface="Comfortaa"/>
                <a:sym typeface="Comfortaa"/>
              </a:rPr>
              <a:t>One of the ways to achieve this?</a:t>
            </a:r>
            <a:endParaRPr sz="3400" b="1">
              <a:solidFill>
                <a:srgbClr val="38761D"/>
              </a:solidFill>
              <a:latin typeface="Comfortaa"/>
              <a:ea typeface="Comfortaa"/>
              <a:cs typeface="Comfortaa"/>
              <a:sym typeface="Comfortaa"/>
            </a:endParaRPr>
          </a:p>
        </p:txBody>
      </p:sp>
      <p:pic>
        <p:nvPicPr>
          <p:cNvPr id="232" name="Google Shape;232;p35"/>
          <p:cNvPicPr preferRelativeResize="0"/>
          <p:nvPr/>
        </p:nvPicPr>
        <p:blipFill>
          <a:blip r:embed="rId3">
            <a:alphaModFix/>
          </a:blip>
          <a:stretch>
            <a:fillRect/>
          </a:stretch>
        </p:blipFill>
        <p:spPr>
          <a:xfrm>
            <a:off x="7104625" y="152400"/>
            <a:ext cx="4934975" cy="32916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b="1">
                <a:solidFill>
                  <a:srgbClr val="274E13"/>
                </a:solidFill>
              </a:rPr>
              <a:t>ACTING AS IF………</a:t>
            </a:r>
            <a:endParaRPr b="1">
              <a:solidFill>
                <a:srgbClr val="274E13"/>
              </a:solidFill>
            </a:endParaRPr>
          </a:p>
        </p:txBody>
      </p:sp>
      <p:sp>
        <p:nvSpPr>
          <p:cNvPr id="239" name="Google Shape;239;p36"/>
          <p:cNvSpPr txBox="1">
            <a:spLocks noGrp="1"/>
          </p:cNvSpPr>
          <p:nvPr>
            <p:ph type="subTitle" idx="1"/>
          </p:nvPr>
        </p:nvSpPr>
        <p:spPr>
          <a:xfrm>
            <a:off x="1722100" y="3583163"/>
            <a:ext cx="9144000" cy="1655700"/>
          </a:xfrm>
          <a:prstGeom prst="rect">
            <a:avLst/>
          </a:prstGeom>
        </p:spPr>
        <p:txBody>
          <a:bodyPr spcFirstLastPara="1" wrap="square" lIns="91425" tIns="45700" rIns="91425" bIns="45700" anchor="t" anchorCtr="0">
            <a:normAutofit fontScale="77500" lnSpcReduction="20000"/>
          </a:bodyPr>
          <a:lstStyle/>
          <a:p>
            <a:pPr marL="0" lvl="0" indent="0" algn="ctr" rtl="0">
              <a:spcBef>
                <a:spcPts val="1000"/>
              </a:spcBef>
              <a:spcAft>
                <a:spcPts val="0"/>
              </a:spcAft>
              <a:buNone/>
            </a:pPr>
            <a:r>
              <a:rPr lang="en-US" sz="5000" b="1" dirty="0">
                <a:solidFill>
                  <a:srgbClr val="274E13"/>
                </a:solidFill>
              </a:rPr>
              <a:t>TRAUMA HAS OCCURRED</a:t>
            </a:r>
            <a:endParaRPr sz="5000" b="1" dirty="0">
              <a:solidFill>
                <a:srgbClr val="274E13"/>
              </a:solidFill>
            </a:endParaRPr>
          </a:p>
          <a:p>
            <a:pPr marL="0" lvl="0" indent="0" algn="ctr" rtl="0">
              <a:spcBef>
                <a:spcPts val="1000"/>
              </a:spcBef>
              <a:spcAft>
                <a:spcPts val="0"/>
              </a:spcAft>
              <a:buNone/>
            </a:pPr>
            <a:r>
              <a:rPr lang="en-US" sz="5000" b="1" dirty="0">
                <a:solidFill>
                  <a:srgbClr val="274E13"/>
                </a:solidFill>
              </a:rPr>
              <a:t>NO, NOT EVERYONE IS IMPACTED BY TRAUMA EVENT</a:t>
            </a:r>
            <a:endParaRPr sz="5000" b="1" dirty="0">
              <a:solidFill>
                <a:srgbClr val="274E1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ctrTitle"/>
          </p:nvPr>
        </p:nvSpPr>
        <p:spPr>
          <a:xfrm>
            <a:off x="952750" y="641475"/>
            <a:ext cx="10065600" cy="2150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3600" b="1">
                <a:solidFill>
                  <a:srgbClr val="274E13"/>
                </a:solidFill>
              </a:rPr>
              <a:t>Trauma can be defined as any experience in which a person's internal resources are not adequate to cope with external stressors (Hoch, et. al., 2015)</a:t>
            </a:r>
            <a:endParaRPr sz="5400" b="1">
              <a:solidFill>
                <a:srgbClr val="274E13"/>
              </a:solidFill>
            </a:endParaRPr>
          </a:p>
        </p:txBody>
      </p:sp>
      <p:sp>
        <p:nvSpPr>
          <p:cNvPr id="246" name="Google Shape;246;p37"/>
          <p:cNvSpPr txBox="1">
            <a:spLocks noGrp="1"/>
          </p:cNvSpPr>
          <p:nvPr>
            <p:ph type="subTitle" idx="1"/>
          </p:nvPr>
        </p:nvSpPr>
        <p:spPr>
          <a:xfrm>
            <a:off x="782975" y="2886575"/>
            <a:ext cx="10555800" cy="3509100"/>
          </a:xfrm>
          <a:prstGeom prst="rect">
            <a:avLst/>
          </a:prstGeom>
        </p:spPr>
        <p:txBody>
          <a:bodyPr spcFirstLastPara="1" wrap="square" lIns="91425" tIns="45700" rIns="91425" bIns="45700" anchor="t" anchorCtr="0">
            <a:normAutofit lnSpcReduction="10000"/>
          </a:bodyPr>
          <a:lstStyle/>
          <a:p>
            <a:pPr marL="457200" lvl="0" indent="-381000" algn="l" rtl="0">
              <a:spcBef>
                <a:spcPts val="1000"/>
              </a:spcBef>
              <a:spcAft>
                <a:spcPts val="0"/>
              </a:spcAft>
              <a:buClr>
                <a:srgbClr val="274E13"/>
              </a:buClr>
              <a:buSzPts val="2400"/>
              <a:buChar char="●"/>
            </a:pPr>
            <a:r>
              <a:rPr lang="en-US" b="1">
                <a:solidFill>
                  <a:srgbClr val="274E13"/>
                </a:solidFill>
              </a:rPr>
              <a:t>Some traumatic experiences occur once in a lifetime, and others are ongoing</a:t>
            </a:r>
            <a:endParaRPr b="1">
              <a:solidFill>
                <a:srgbClr val="274E13"/>
              </a:solidFill>
            </a:endParaRPr>
          </a:p>
          <a:p>
            <a:pPr marL="457200" lvl="0" indent="-381000" algn="l" rtl="0">
              <a:spcBef>
                <a:spcPts val="0"/>
              </a:spcBef>
              <a:spcAft>
                <a:spcPts val="0"/>
              </a:spcAft>
              <a:buClr>
                <a:srgbClr val="274E13"/>
              </a:buClr>
              <a:buSzPts val="2400"/>
              <a:buChar char="●"/>
            </a:pPr>
            <a:r>
              <a:rPr lang="en-US" b="1">
                <a:solidFill>
                  <a:srgbClr val="274E13"/>
                </a:solidFill>
              </a:rPr>
              <a:t>Students of Color (SOC) are at increased risk for multiple traumas that may result in chronic health conditions </a:t>
            </a:r>
            <a:endParaRPr b="1">
              <a:solidFill>
                <a:srgbClr val="274E13"/>
              </a:solidFill>
            </a:endParaRPr>
          </a:p>
          <a:p>
            <a:pPr marL="457200" lvl="0" indent="-381000" algn="l" rtl="0">
              <a:spcBef>
                <a:spcPts val="0"/>
              </a:spcBef>
              <a:spcAft>
                <a:spcPts val="0"/>
              </a:spcAft>
              <a:buClr>
                <a:srgbClr val="274E13"/>
              </a:buClr>
              <a:buSzPts val="2400"/>
              <a:buChar char="●"/>
            </a:pPr>
            <a:r>
              <a:rPr lang="en-US" b="1">
                <a:solidFill>
                  <a:srgbClr val="274E13"/>
                </a:solidFill>
              </a:rPr>
              <a:t>Trauma can happen to both individuals and communities</a:t>
            </a:r>
            <a:endParaRPr b="1">
              <a:solidFill>
                <a:srgbClr val="274E13"/>
              </a:solidFill>
            </a:endParaRPr>
          </a:p>
          <a:p>
            <a:pPr marL="457200" lvl="0" indent="-381000" algn="l" rtl="0">
              <a:spcBef>
                <a:spcPts val="0"/>
              </a:spcBef>
              <a:spcAft>
                <a:spcPts val="0"/>
              </a:spcAft>
              <a:buClr>
                <a:srgbClr val="274E13"/>
              </a:buClr>
              <a:buSzPts val="2400"/>
              <a:buChar char="●"/>
            </a:pPr>
            <a:r>
              <a:rPr lang="en-US" b="1">
                <a:solidFill>
                  <a:srgbClr val="274E13"/>
                </a:solidFill>
              </a:rPr>
              <a:t>Global experiences of trauma (e.g. Asian (COVID-19), Black (community violence/slavery), Hispanic (immigration), Muslim (Sept. 11th), LGBTQ, Native Americans, Youth in Care</a:t>
            </a:r>
            <a:endParaRPr b="1">
              <a:solidFill>
                <a:srgbClr val="274E13"/>
              </a:solidFill>
            </a:endParaRPr>
          </a:p>
          <a:p>
            <a:pPr marL="457200" lvl="0" indent="-381000" algn="l" rtl="0">
              <a:spcBef>
                <a:spcPts val="0"/>
              </a:spcBef>
              <a:spcAft>
                <a:spcPts val="0"/>
              </a:spcAft>
              <a:buClr>
                <a:srgbClr val="274E13"/>
              </a:buClr>
              <a:buSzPts val="2400"/>
              <a:buChar char="●"/>
            </a:pPr>
            <a:r>
              <a:rPr lang="en-US" b="1">
                <a:solidFill>
                  <a:srgbClr val="274E13"/>
                </a:solidFill>
              </a:rPr>
              <a:t>Trauma is experienced differently based on a range of cultural contexts, as well as social and psychological variables, unique to individuals and communities (Elliot &amp; Urquiza, 2006).</a:t>
            </a:r>
            <a:endParaRPr b="1">
              <a:solidFill>
                <a:srgbClr val="274E1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ctrTitle"/>
          </p:nvPr>
        </p:nvSpPr>
        <p:spPr>
          <a:xfrm>
            <a:off x="1820625" y="471676"/>
            <a:ext cx="8847300" cy="7923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SzPts val="990"/>
              <a:buNone/>
            </a:pPr>
            <a:r>
              <a:rPr lang="en-US" sz="4500">
                <a:solidFill>
                  <a:srgbClr val="274E13"/>
                </a:solidFill>
              </a:rPr>
              <a:t>PTSD VS. DEVELOPMENTAL TRAUMA</a:t>
            </a:r>
            <a:endParaRPr sz="4500">
              <a:solidFill>
                <a:srgbClr val="274E13"/>
              </a:solidFill>
            </a:endParaRPr>
          </a:p>
        </p:txBody>
      </p:sp>
      <p:sp>
        <p:nvSpPr>
          <p:cNvPr id="253" name="Google Shape;253;p38"/>
          <p:cNvSpPr txBox="1">
            <a:spLocks noGrp="1"/>
          </p:cNvSpPr>
          <p:nvPr>
            <p:ph type="subTitle" idx="1"/>
          </p:nvPr>
        </p:nvSpPr>
        <p:spPr>
          <a:xfrm>
            <a:off x="613175" y="1358400"/>
            <a:ext cx="10886100" cy="51789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b="1">
                <a:solidFill>
                  <a:srgbClr val="274E13"/>
                </a:solidFill>
              </a:rPr>
              <a:t>The DSM-5-TR was released in March 2022 and failed to acknowledge  “developmental trauma,” which describes individuals whose history of trauma causes persistent and pervasive emotional and physiological dysregulation. (Bremness &amp; Polzin, 2014).</a:t>
            </a:r>
            <a:endParaRPr b="1">
              <a:solidFill>
                <a:srgbClr val="274E13"/>
              </a:solidFill>
            </a:endParaRPr>
          </a:p>
          <a:p>
            <a:pPr marL="0" lvl="0" indent="0" algn="ctr" rtl="0">
              <a:spcBef>
                <a:spcPts val="1000"/>
              </a:spcBef>
              <a:spcAft>
                <a:spcPts val="0"/>
              </a:spcAft>
              <a:buNone/>
            </a:pPr>
            <a:endParaRPr b="1">
              <a:solidFill>
                <a:srgbClr val="274E13"/>
              </a:solidFill>
            </a:endParaRPr>
          </a:p>
          <a:p>
            <a:pPr marL="0" lvl="0" indent="0" algn="ctr" rtl="0">
              <a:spcBef>
                <a:spcPts val="1000"/>
              </a:spcBef>
              <a:spcAft>
                <a:spcPts val="0"/>
              </a:spcAft>
              <a:buNone/>
            </a:pPr>
            <a:r>
              <a:rPr lang="en-US" b="1">
                <a:solidFill>
                  <a:srgbClr val="274E13"/>
                </a:solidFill>
              </a:rPr>
              <a:t>When an individual is dysregulated, he/she/they are unable access the rational part of their brain that allows processing/thought.</a:t>
            </a:r>
            <a:endParaRPr b="1">
              <a:solidFill>
                <a:srgbClr val="274E13"/>
              </a:solidFill>
            </a:endParaRPr>
          </a:p>
          <a:p>
            <a:pPr marL="0" lvl="0" indent="0" algn="ctr" rtl="0">
              <a:spcBef>
                <a:spcPts val="1000"/>
              </a:spcBef>
              <a:spcAft>
                <a:spcPts val="0"/>
              </a:spcAft>
              <a:buNone/>
            </a:pPr>
            <a:endParaRPr b="1">
              <a:solidFill>
                <a:srgbClr val="274E13"/>
              </a:solidFill>
            </a:endParaRPr>
          </a:p>
          <a:p>
            <a:pPr marL="0" lvl="0" indent="0" algn="l" rtl="0">
              <a:spcBef>
                <a:spcPts val="1000"/>
              </a:spcBef>
              <a:spcAft>
                <a:spcPts val="0"/>
              </a:spcAft>
              <a:buNone/>
            </a:pPr>
            <a:r>
              <a:rPr lang="en-US" b="1">
                <a:solidFill>
                  <a:srgbClr val="274E13"/>
                </a:solidFill>
              </a:rPr>
              <a:t>Those of us with direct contact with students may experience avoidance, anger, fear, hypervigilance, disconnect, bullying, exhaustion, difficulty establishing boundaries, giving up, over-engagement, sleeplessness, anxiety, irritability, inadequacy,  and/or helplessness.  Students are responding the way that their bodies are informing them to.  </a:t>
            </a:r>
            <a:r>
              <a:rPr lang="en-US" b="1" u="sng">
                <a:solidFill>
                  <a:srgbClr val="274E13"/>
                </a:solidFill>
              </a:rPr>
              <a:t>Let me tell you why.</a:t>
            </a:r>
            <a:endParaRPr b="1" u="sng">
              <a:solidFill>
                <a:srgbClr val="274E13"/>
              </a:solidFill>
            </a:endParaRPr>
          </a:p>
        </p:txBody>
      </p:sp>
      <p:sp>
        <p:nvSpPr>
          <p:cNvPr id="254" name="Google Shape;254;p38"/>
          <p:cNvSpPr txBox="1"/>
          <p:nvPr/>
        </p:nvSpPr>
        <p:spPr>
          <a:xfrm>
            <a:off x="4395900" y="2556425"/>
            <a:ext cx="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ctrTitle"/>
          </p:nvPr>
        </p:nvSpPr>
        <p:spPr>
          <a:xfrm>
            <a:off x="1375175" y="-396177"/>
            <a:ext cx="9296100" cy="4546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900"/>
              <a:t>THE BRAIN</a:t>
            </a:r>
            <a:endParaRPr sz="3800"/>
          </a:p>
        </p:txBody>
      </p:sp>
      <p:sp>
        <p:nvSpPr>
          <p:cNvPr id="261" name="Google Shape;261;p39"/>
          <p:cNvSpPr txBox="1">
            <a:spLocks noGrp="1"/>
          </p:cNvSpPr>
          <p:nvPr>
            <p:ph type="subTitle" idx="1"/>
          </p:nvPr>
        </p:nvSpPr>
        <p:spPr>
          <a:xfrm>
            <a:off x="433925" y="4688350"/>
            <a:ext cx="11178600" cy="1933800"/>
          </a:xfrm>
          <a:prstGeom prst="rect">
            <a:avLst/>
          </a:prstGeom>
        </p:spPr>
        <p:txBody>
          <a:bodyPr spcFirstLastPara="1" wrap="square" lIns="91425" tIns="45700" rIns="91425" bIns="45700" anchor="t" anchorCtr="0">
            <a:normAutofit fontScale="77500" lnSpcReduction="20000"/>
          </a:bodyPr>
          <a:lstStyle/>
          <a:p>
            <a:pPr marL="0" lvl="0" indent="0" algn="ctr" rtl="0">
              <a:spcBef>
                <a:spcPts val="1000"/>
              </a:spcBef>
              <a:spcAft>
                <a:spcPts val="0"/>
              </a:spcAft>
              <a:buNone/>
            </a:pPr>
            <a:r>
              <a:rPr lang="en-US" b="1">
                <a:solidFill>
                  <a:srgbClr val="0D5540"/>
                </a:solidFill>
              </a:rPr>
              <a:t>The brain receives a message which activates the stress-response system which immediately shuts down the cortex.  So there is no chance for a reason/rational response, which is what we expect. </a:t>
            </a:r>
            <a:endParaRPr b="1">
              <a:solidFill>
                <a:srgbClr val="0D5540"/>
              </a:solidFill>
            </a:endParaRPr>
          </a:p>
          <a:p>
            <a:pPr marL="0" lvl="0" indent="0" algn="ctr" rtl="0">
              <a:spcBef>
                <a:spcPts val="1000"/>
              </a:spcBef>
              <a:spcAft>
                <a:spcPts val="0"/>
              </a:spcAft>
              <a:buNone/>
            </a:pPr>
            <a:r>
              <a:rPr lang="en-US" b="1">
                <a:solidFill>
                  <a:srgbClr val="0D5540"/>
                </a:solidFill>
              </a:rPr>
              <a:t>Experiences are processed in the lower-level of our brains (reactive) before reaching our rational-thinking area. </a:t>
            </a:r>
            <a:endParaRPr b="1">
              <a:solidFill>
                <a:srgbClr val="0D5540"/>
              </a:solidFill>
            </a:endParaRPr>
          </a:p>
          <a:p>
            <a:pPr marL="0" lvl="0" indent="0" algn="ctr" rtl="0">
              <a:spcBef>
                <a:spcPts val="1000"/>
              </a:spcBef>
              <a:spcAft>
                <a:spcPts val="0"/>
              </a:spcAft>
              <a:buNone/>
            </a:pPr>
            <a:r>
              <a:rPr lang="en-US" b="1">
                <a:solidFill>
                  <a:srgbClr val="0D5540"/>
                </a:solidFill>
              </a:rPr>
              <a:t>A person receives the message, “I am inadequate, I am a bad person” instead of I have experienced trauma.  Depending on the person in which is encountered, their messages are validated based on how we respond.</a:t>
            </a:r>
            <a:endParaRPr b="1">
              <a:solidFill>
                <a:srgbClr val="0D5540"/>
              </a:solidFill>
            </a:endParaRPr>
          </a:p>
        </p:txBody>
      </p:sp>
      <p:sp>
        <p:nvSpPr>
          <p:cNvPr id="262" name="Google Shape;262;p39"/>
          <p:cNvSpPr/>
          <p:nvPr/>
        </p:nvSpPr>
        <p:spPr>
          <a:xfrm>
            <a:off x="2792250" y="235825"/>
            <a:ext cx="6961775" cy="4329875"/>
          </a:xfrm>
          <a:prstGeom prst="flowChartMer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txBox="1"/>
          <p:nvPr/>
        </p:nvSpPr>
        <p:spPr>
          <a:xfrm>
            <a:off x="3584650" y="575425"/>
            <a:ext cx="5367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latin typeface="Calibri"/>
                <a:ea typeface="Calibri"/>
                <a:cs typeface="Calibri"/>
                <a:sym typeface="Calibri"/>
              </a:rPr>
              <a:t>                       </a:t>
            </a:r>
            <a:r>
              <a:rPr lang="en-US" sz="2200" b="1">
                <a:solidFill>
                  <a:srgbClr val="274E13"/>
                </a:solidFill>
                <a:latin typeface="Calibri"/>
                <a:ea typeface="Calibri"/>
                <a:cs typeface="Calibri"/>
                <a:sym typeface="Calibri"/>
              </a:rPr>
              <a:t>CORTEX - REASO</a:t>
            </a:r>
            <a:r>
              <a:rPr lang="en-US" sz="2200" b="1">
                <a:latin typeface="Calibri"/>
                <a:ea typeface="Calibri"/>
                <a:cs typeface="Calibri"/>
                <a:sym typeface="Calibri"/>
              </a:rPr>
              <a:t>N</a:t>
            </a:r>
            <a:endParaRPr sz="2200" b="1">
              <a:latin typeface="Calibri"/>
              <a:ea typeface="Calibri"/>
              <a:cs typeface="Calibri"/>
              <a:sym typeface="Calibri"/>
            </a:endParaRPr>
          </a:p>
        </p:txBody>
      </p:sp>
      <p:sp>
        <p:nvSpPr>
          <p:cNvPr id="264" name="Google Shape;264;p39"/>
          <p:cNvSpPr txBox="1"/>
          <p:nvPr/>
        </p:nvSpPr>
        <p:spPr>
          <a:xfrm>
            <a:off x="3895950" y="1098625"/>
            <a:ext cx="4527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                      </a:t>
            </a:r>
            <a:r>
              <a:rPr lang="en-US" sz="2300" b="1">
                <a:solidFill>
                  <a:srgbClr val="7F6000"/>
                </a:solidFill>
                <a:latin typeface="Calibri"/>
                <a:ea typeface="Calibri"/>
                <a:cs typeface="Calibri"/>
                <a:sym typeface="Calibri"/>
              </a:rPr>
              <a:t>LIMBIC - RELATE</a:t>
            </a:r>
            <a:endParaRPr sz="2300" b="1">
              <a:solidFill>
                <a:srgbClr val="7F6000"/>
              </a:solidFill>
              <a:latin typeface="Calibri"/>
              <a:ea typeface="Calibri"/>
              <a:cs typeface="Calibri"/>
              <a:sym typeface="Calibri"/>
            </a:endParaRPr>
          </a:p>
        </p:txBody>
      </p:sp>
      <p:sp>
        <p:nvSpPr>
          <p:cNvPr id="265" name="Google Shape;265;p39"/>
          <p:cNvSpPr txBox="1"/>
          <p:nvPr/>
        </p:nvSpPr>
        <p:spPr>
          <a:xfrm>
            <a:off x="4416900" y="1530650"/>
            <a:ext cx="3686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1C4587"/>
                </a:solidFill>
                <a:latin typeface="Calibri"/>
                <a:ea typeface="Calibri"/>
                <a:cs typeface="Calibri"/>
                <a:sym typeface="Calibri"/>
              </a:rPr>
              <a:t>  </a:t>
            </a:r>
            <a:r>
              <a:rPr lang="en-US" sz="2200" b="1">
                <a:solidFill>
                  <a:srgbClr val="1C4587"/>
                </a:solidFill>
                <a:latin typeface="Calibri"/>
                <a:ea typeface="Calibri"/>
                <a:cs typeface="Calibri"/>
                <a:sym typeface="Calibri"/>
              </a:rPr>
              <a:t> DIENCEPHALON</a:t>
            </a:r>
            <a:r>
              <a:rPr lang="en-US" sz="3000" b="1">
                <a:solidFill>
                  <a:srgbClr val="1C4587"/>
                </a:solidFill>
                <a:latin typeface="Calibri"/>
                <a:ea typeface="Calibri"/>
                <a:cs typeface="Calibri"/>
                <a:sym typeface="Calibri"/>
              </a:rPr>
              <a:t> </a:t>
            </a:r>
            <a:r>
              <a:rPr lang="en-US" sz="2200" b="1">
                <a:solidFill>
                  <a:srgbClr val="1C4587"/>
                </a:solidFill>
                <a:latin typeface="Calibri"/>
                <a:ea typeface="Calibri"/>
                <a:cs typeface="Calibri"/>
                <a:sym typeface="Calibri"/>
              </a:rPr>
              <a:t>- REGULATE</a:t>
            </a:r>
            <a:endParaRPr sz="2200" b="1">
              <a:solidFill>
                <a:srgbClr val="1C4587"/>
              </a:solidFill>
              <a:latin typeface="Calibri"/>
              <a:ea typeface="Calibri"/>
              <a:cs typeface="Calibri"/>
              <a:sym typeface="Calibri"/>
            </a:endParaRPr>
          </a:p>
        </p:txBody>
      </p:sp>
      <p:sp>
        <p:nvSpPr>
          <p:cNvPr id="266" name="Google Shape;266;p39"/>
          <p:cNvSpPr txBox="1"/>
          <p:nvPr/>
        </p:nvSpPr>
        <p:spPr>
          <a:xfrm>
            <a:off x="4801550" y="2202913"/>
            <a:ext cx="280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    </a:t>
            </a:r>
            <a:r>
              <a:rPr lang="en-US" sz="2300">
                <a:latin typeface="Calibri"/>
                <a:ea typeface="Calibri"/>
                <a:cs typeface="Calibri"/>
                <a:sym typeface="Calibri"/>
              </a:rPr>
              <a:t>    </a:t>
            </a:r>
            <a:r>
              <a:rPr lang="en-US" sz="2300" b="1">
                <a:solidFill>
                  <a:srgbClr val="4C1130"/>
                </a:solidFill>
                <a:latin typeface="Calibri"/>
                <a:ea typeface="Calibri"/>
                <a:cs typeface="Calibri"/>
                <a:sym typeface="Calibri"/>
              </a:rPr>
              <a:t>BRAINSTEM</a:t>
            </a:r>
            <a:r>
              <a:rPr lang="en-US" sz="2300">
                <a:latin typeface="Calibri"/>
                <a:ea typeface="Calibri"/>
                <a:cs typeface="Calibri"/>
                <a:sym typeface="Calibri"/>
              </a:rPr>
              <a:t> </a:t>
            </a:r>
            <a:endParaRPr sz="23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subTitle" idx="1"/>
          </p:nvPr>
        </p:nvSpPr>
        <p:spPr>
          <a:xfrm>
            <a:off x="1481025" y="3273350"/>
            <a:ext cx="9186900" cy="3320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600" b="1" dirty="0"/>
              <a:t>I</a:t>
            </a:r>
            <a:r>
              <a:rPr lang="en-US" sz="2600" b="1" dirty="0">
                <a:solidFill>
                  <a:srgbClr val="0C343D"/>
                </a:solidFill>
              </a:rPr>
              <a:t>f someone is stressed, angry, frustrated, or otherwise dysregulated, the incoming input will be short-circuited, leading to inefficient and destroyed input to the cortex.  </a:t>
            </a:r>
            <a:endParaRPr sz="2600" b="1" dirty="0">
              <a:solidFill>
                <a:srgbClr val="0C343D"/>
              </a:solidFill>
            </a:endParaRPr>
          </a:p>
          <a:p>
            <a:pPr marL="0" lvl="0" indent="0" algn="ctr" rtl="0">
              <a:spcBef>
                <a:spcPts val="1000"/>
              </a:spcBef>
              <a:spcAft>
                <a:spcPts val="0"/>
              </a:spcAft>
              <a:buNone/>
            </a:pPr>
            <a:r>
              <a:rPr lang="en-US" sz="2600" b="1" dirty="0">
                <a:solidFill>
                  <a:srgbClr val="0C343D"/>
                </a:solidFill>
              </a:rPr>
              <a:t>Without some degree of regulation, it is difficult to connect with another person, and without connection, there is minimal reasoning.  </a:t>
            </a:r>
            <a:endParaRPr sz="2600" b="1" dirty="0">
              <a:solidFill>
                <a:srgbClr val="0C343D"/>
              </a:solidFill>
            </a:endParaRPr>
          </a:p>
          <a:p>
            <a:pPr marL="0" lvl="0" indent="0" algn="ctr" rtl="0">
              <a:spcBef>
                <a:spcPts val="1000"/>
              </a:spcBef>
              <a:spcAft>
                <a:spcPts val="0"/>
              </a:spcAft>
              <a:buNone/>
            </a:pPr>
            <a:endParaRPr sz="2600" b="1" dirty="0">
              <a:solidFill>
                <a:srgbClr val="0C343D"/>
              </a:solidFill>
            </a:endParaRPr>
          </a:p>
          <a:p>
            <a:pPr marL="0" lvl="0" indent="0" algn="ctr" rtl="0">
              <a:spcBef>
                <a:spcPts val="1000"/>
              </a:spcBef>
              <a:spcAft>
                <a:spcPts val="0"/>
              </a:spcAft>
              <a:buNone/>
            </a:pPr>
            <a:r>
              <a:rPr lang="en-US" sz="3600" b="1" dirty="0">
                <a:solidFill>
                  <a:srgbClr val="0C343D"/>
                </a:solidFill>
              </a:rPr>
              <a:t>Regulate, Relate, then Reason.</a:t>
            </a:r>
            <a:endParaRPr sz="3600" b="1" dirty="0">
              <a:solidFill>
                <a:srgbClr val="0C343D"/>
              </a:solidFill>
            </a:endParaRPr>
          </a:p>
        </p:txBody>
      </p:sp>
      <p:pic>
        <p:nvPicPr>
          <p:cNvPr id="273" name="Google Shape;273;p40"/>
          <p:cNvPicPr preferRelativeResize="0"/>
          <p:nvPr/>
        </p:nvPicPr>
        <p:blipFill>
          <a:blip r:embed="rId3">
            <a:alphaModFix/>
          </a:blip>
          <a:stretch>
            <a:fillRect/>
          </a:stretch>
        </p:blipFill>
        <p:spPr>
          <a:xfrm>
            <a:off x="3480875" y="281450"/>
            <a:ext cx="5641125" cy="299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AE0F-6CE7-45D8-8D72-A606732DE662}"/>
              </a:ext>
            </a:extLst>
          </p:cNvPr>
          <p:cNvSpPr>
            <a:spLocks noGrp="1"/>
          </p:cNvSpPr>
          <p:nvPr>
            <p:ph type="ctrTitle"/>
          </p:nvPr>
        </p:nvSpPr>
        <p:spPr>
          <a:xfrm>
            <a:off x="1524000" y="1122363"/>
            <a:ext cx="9144000" cy="653171"/>
          </a:xfrm>
        </p:spPr>
        <p:txBody>
          <a:bodyPr>
            <a:normAutofit fontScale="90000"/>
          </a:bodyPr>
          <a:lstStyle/>
          <a:p>
            <a:r>
              <a:rPr lang="en-US" b="1" dirty="0">
                <a:solidFill>
                  <a:schemeClr val="accent6">
                    <a:lumMod val="75000"/>
                  </a:schemeClr>
                </a:solidFill>
              </a:rPr>
              <a:t>TRAUMA CAN LOOK LIKE…..</a:t>
            </a:r>
          </a:p>
        </p:txBody>
      </p:sp>
      <p:sp>
        <p:nvSpPr>
          <p:cNvPr id="3" name="Subtitle 2">
            <a:extLst>
              <a:ext uri="{FF2B5EF4-FFF2-40B4-BE49-F238E27FC236}">
                <a16:creationId xmlns:a16="http://schemas.microsoft.com/office/drawing/2014/main" id="{282641BC-1F91-4713-ADE9-1392CABBAE7A}"/>
              </a:ext>
            </a:extLst>
          </p:cNvPr>
          <p:cNvSpPr>
            <a:spLocks noGrp="1"/>
          </p:cNvSpPr>
          <p:nvPr>
            <p:ph type="subTitle" idx="1"/>
          </p:nvPr>
        </p:nvSpPr>
        <p:spPr>
          <a:xfrm>
            <a:off x="585925" y="1686757"/>
            <a:ext cx="10777491" cy="4678532"/>
          </a:xfrm>
        </p:spPr>
        <p:txBody>
          <a:bodyPr>
            <a:noAutofit/>
          </a:bodyPr>
          <a:lstStyle/>
          <a:p>
            <a:r>
              <a:rPr lang="en-US" sz="3600" dirty="0">
                <a:solidFill>
                  <a:schemeClr val="accent6">
                    <a:lumMod val="75000"/>
                  </a:schemeClr>
                </a:solidFill>
              </a:rPr>
              <a:t>Isolation</a:t>
            </a:r>
          </a:p>
          <a:p>
            <a:r>
              <a:rPr lang="en-US" sz="3600" dirty="0">
                <a:solidFill>
                  <a:schemeClr val="accent6">
                    <a:lumMod val="75000"/>
                  </a:schemeClr>
                </a:solidFill>
              </a:rPr>
              <a:t>Invisibility</a:t>
            </a:r>
          </a:p>
          <a:p>
            <a:r>
              <a:rPr lang="en-US" sz="3600" dirty="0">
                <a:solidFill>
                  <a:schemeClr val="accent6">
                    <a:lumMod val="75000"/>
                  </a:schemeClr>
                </a:solidFill>
              </a:rPr>
              <a:t>Shame</a:t>
            </a:r>
          </a:p>
          <a:p>
            <a:r>
              <a:rPr lang="en-US" sz="3600" dirty="0">
                <a:solidFill>
                  <a:schemeClr val="accent6">
                    <a:lumMod val="75000"/>
                  </a:schemeClr>
                </a:solidFill>
              </a:rPr>
              <a:t>Unsafe</a:t>
            </a:r>
          </a:p>
          <a:p>
            <a:r>
              <a:rPr lang="en-US" sz="3600" dirty="0">
                <a:solidFill>
                  <a:schemeClr val="accent6">
                    <a:lumMod val="75000"/>
                  </a:schemeClr>
                </a:solidFill>
              </a:rPr>
              <a:t>Resiliency – Get Over it – Personal Flaw</a:t>
            </a:r>
          </a:p>
          <a:p>
            <a:r>
              <a:rPr lang="en-US" sz="3600" dirty="0">
                <a:solidFill>
                  <a:schemeClr val="accent6">
                    <a:lumMod val="75000"/>
                  </a:schemeClr>
                </a:solidFill>
              </a:rPr>
              <a:t>Trauma Impacts Learning &amp; Development </a:t>
            </a:r>
            <a:r>
              <a:rPr lang="en-US" dirty="0">
                <a:solidFill>
                  <a:schemeClr val="accent6">
                    <a:lumMod val="75000"/>
                  </a:schemeClr>
                </a:solidFill>
              </a:rPr>
              <a:t>(memory, cognition, physical body, emotionality, relationships)</a:t>
            </a:r>
          </a:p>
        </p:txBody>
      </p:sp>
    </p:spTree>
    <p:extLst>
      <p:ext uri="{BB962C8B-B14F-4D97-AF65-F5344CB8AC3E}">
        <p14:creationId xmlns:p14="http://schemas.microsoft.com/office/powerpoint/2010/main" val="17286132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side-Whi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951</Words>
  <Application>Microsoft Office PowerPoint</Application>
  <PresentationFormat>Widescreen</PresentationFormat>
  <Paragraphs>109</Paragraphs>
  <Slides>14</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Comfortaa</vt:lpstr>
      <vt:lpstr>Georgia</vt:lpstr>
      <vt:lpstr>Arial</vt:lpstr>
      <vt:lpstr>Calibri</vt:lpstr>
      <vt:lpstr>Office Theme</vt:lpstr>
      <vt:lpstr>1_Office Theme</vt:lpstr>
      <vt:lpstr>Inside-White</vt:lpstr>
      <vt:lpstr>A COMMUNITY CARE MODEL CSU COUNSELING CENTER</vt:lpstr>
      <vt:lpstr>COUNSELING CENTER STAFFING </vt:lpstr>
      <vt:lpstr>Chicago State University’s Counseling Center provides services that engage, embrace, enlighten, and empower, student’s personal, academic, and professional goals.  CSU provides safety, mutual aid, guidance, peer support and wellness services.  One of the ways to achieve this?</vt:lpstr>
      <vt:lpstr>ACTING AS IF………</vt:lpstr>
      <vt:lpstr>Trauma can be defined as any experience in which a person's internal resources are not adequate to cope with external stressors (Hoch, et. al., 2015)</vt:lpstr>
      <vt:lpstr>PTSD VS. DEVELOPMENTAL TRAUMA</vt:lpstr>
      <vt:lpstr>THE BRAIN</vt:lpstr>
      <vt:lpstr>PowerPoint Presentation</vt:lpstr>
      <vt:lpstr>TRAUMA CAN LOOK LIKE…..</vt:lpstr>
      <vt:lpstr>TRAUMA INFORMED CARE</vt:lpstr>
      <vt:lpstr>TRAUMA RECOVERY </vt:lpstr>
      <vt:lpstr>Counseling Support </vt:lpstr>
      <vt:lpstr>                                Counseling Center </vt:lpstr>
      <vt:lpstr>                 ACCESSING OUR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COMMUNITY CARE MODEL CSU COUNSELING CENTER</dc:title>
  <dc:creator>Christine Brown</dc:creator>
  <cp:lastModifiedBy>Christine Brown</cp:lastModifiedBy>
  <cp:revision>5</cp:revision>
  <dcterms:modified xsi:type="dcterms:W3CDTF">2023-07-11T16:58:29Z</dcterms:modified>
</cp:coreProperties>
</file>